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415" r:id="rId5"/>
    <p:sldId id="2050097127" r:id="rId6"/>
    <p:sldId id="2050097133" r:id="rId7"/>
    <p:sldId id="2050096998" r:id="rId8"/>
    <p:sldId id="429" r:id="rId9"/>
    <p:sldId id="262" r:id="rId10"/>
    <p:sldId id="2050096950" r:id="rId11"/>
    <p:sldId id="2050097135" r:id="rId12"/>
    <p:sldId id="346" r:id="rId13"/>
    <p:sldId id="2050097141" r:id="rId14"/>
    <p:sldId id="2050096951" r:id="rId15"/>
    <p:sldId id="2050097137" r:id="rId16"/>
    <p:sldId id="425" r:id="rId17"/>
    <p:sldId id="426" r:id="rId18"/>
    <p:sldId id="2050097140" r:id="rId19"/>
    <p:sldId id="2050096952" r:id="rId20"/>
    <p:sldId id="428" r:id="rId21"/>
    <p:sldId id="2050097131" r:id="rId22"/>
    <p:sldId id="2050097138" r:id="rId23"/>
    <p:sldId id="430" r:id="rId24"/>
    <p:sldId id="431" r:id="rId25"/>
    <p:sldId id="432" r:id="rId26"/>
    <p:sldId id="433" r:id="rId27"/>
    <p:sldId id="2050097139" r:id="rId28"/>
    <p:sldId id="304" r:id="rId29"/>
  </p:sldIdLst>
  <p:sldSz cx="12192000" cy="6858000"/>
  <p:notesSz cx="9144000" cy="6858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F5FB03-60D8-2FFE-C244-9709A866F5ED}" name="Heilala Anne" initials="HA" userId="S::anne.heilala@redcross.fi::3905d987-644d-4024-83c5-9e811e268cab" providerId="AD"/>
  <p188:author id="{D29ECD18-D8E6-0AB7-6B57-8302B36D195E}" name="Jylhä Annakatriina" initials="JA" userId="S::annakatriina.jylha@redcross.fi::de8c1e49-7d5a-418a-ab66-275b4a2901b7" providerId="AD"/>
  <p188:author id="{6B5A0388-DDAF-03DE-E883-0201F2F80C52}" name="Juslin Johanna" initials="JJ" userId="S::johanna.juslin@redcross.fi::175269da-4905-4d4a-9cae-04b9a04d4d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a:srgbClr val="47A96F"/>
    <a:srgbClr val="BEA996"/>
    <a:srgbClr val="7F1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2B5A4-88ED-43FD-AB6E-B4B89D7583EA}" v="1" dt="2024-10-25T11:28:41.511"/>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1586ED7-E594-284A-BCB0-7DD2E0F5F816}" type="datetimeFigureOut">
              <a:rPr lang="fi-FI" smtClean="0"/>
              <a:t>28.10.2024</a:t>
            </a:fld>
            <a:endParaRPr lang="fi-FI"/>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2</a:t>
            </a:fld>
            <a:endParaRPr lang="fi-FI"/>
          </a:p>
        </p:txBody>
      </p:sp>
    </p:spTree>
    <p:extLst>
      <p:ext uri="{BB962C8B-B14F-4D97-AF65-F5344CB8AC3E}">
        <p14:creationId xmlns:p14="http://schemas.microsoft.com/office/powerpoint/2010/main" val="155173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17</a:t>
            </a:fld>
            <a:endParaRPr lang="fi-FI"/>
          </a:p>
        </p:txBody>
      </p:sp>
    </p:spTree>
    <p:extLst>
      <p:ext uri="{BB962C8B-B14F-4D97-AF65-F5344CB8AC3E}">
        <p14:creationId xmlns:p14="http://schemas.microsoft.com/office/powerpoint/2010/main" val="3359827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18</a:t>
            </a:fld>
            <a:endParaRPr lang="fi-FI"/>
          </a:p>
        </p:txBody>
      </p:sp>
    </p:spTree>
    <p:extLst>
      <p:ext uri="{BB962C8B-B14F-4D97-AF65-F5344CB8AC3E}">
        <p14:creationId xmlns:p14="http://schemas.microsoft.com/office/powerpoint/2010/main" val="1394045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21</a:t>
            </a:fld>
            <a:endParaRPr lang="fi-FI"/>
          </a:p>
        </p:txBody>
      </p:sp>
    </p:spTree>
    <p:extLst>
      <p:ext uri="{BB962C8B-B14F-4D97-AF65-F5344CB8AC3E}">
        <p14:creationId xmlns:p14="http://schemas.microsoft.com/office/powerpoint/2010/main" val="620682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22</a:t>
            </a:fld>
            <a:endParaRPr lang="fi-FI"/>
          </a:p>
        </p:txBody>
      </p:sp>
    </p:spTree>
    <p:extLst>
      <p:ext uri="{BB962C8B-B14F-4D97-AF65-F5344CB8AC3E}">
        <p14:creationId xmlns:p14="http://schemas.microsoft.com/office/powerpoint/2010/main" val="794008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23</a:t>
            </a:fld>
            <a:endParaRPr lang="fi-FI"/>
          </a:p>
        </p:txBody>
      </p:sp>
    </p:spTree>
    <p:extLst>
      <p:ext uri="{BB962C8B-B14F-4D97-AF65-F5344CB8AC3E}">
        <p14:creationId xmlns:p14="http://schemas.microsoft.com/office/powerpoint/2010/main" val="3062865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4402">
              <a:defRPr/>
            </a:pPr>
            <a:r>
              <a:rPr lang="fi-FI" err="1"/>
              <a:t>Otsikko｜päivämäärä</a:t>
            </a:r>
            <a:r>
              <a:rPr lang="fi-FI"/>
              <a:t> kohtaan voi kirjoittaa haluamansa tekstin </a:t>
            </a:r>
            <a:r>
              <a:rPr lang="fi-FI" err="1"/>
              <a:t>Slide</a:t>
            </a:r>
            <a:r>
              <a:rPr lang="fi-FI"/>
              <a:t> Master näkymässä:</a:t>
            </a:r>
            <a:br>
              <a:rPr lang="fi-FI"/>
            </a:br>
            <a:br>
              <a:rPr lang="fi-FI"/>
            </a:br>
            <a:r>
              <a:rPr lang="fi-FI"/>
              <a:t>Valitse: </a:t>
            </a:r>
            <a:r>
              <a:rPr lang="fi-FI" err="1"/>
              <a:t>View</a:t>
            </a:r>
            <a:r>
              <a:rPr lang="fi-FI"/>
              <a:t> -&gt; </a:t>
            </a:r>
            <a:r>
              <a:rPr lang="fi-FI" err="1"/>
              <a:t>Slide</a:t>
            </a:r>
            <a:r>
              <a:rPr lang="fi-FI"/>
              <a:t> Master tai Näytä -&gt; Dian Perustyyli</a:t>
            </a:r>
          </a:p>
          <a:p>
            <a:r>
              <a:rPr lang="fi-FI"/>
              <a:t> -&gt; Ja klikkaa tekstilaatikkoa ylimmän, eli isoimman </a:t>
            </a:r>
            <a:r>
              <a:rPr lang="fi-FI" err="1"/>
              <a:t>Slide</a:t>
            </a:r>
            <a:r>
              <a:rPr lang="fi-FI"/>
              <a:t> Master dian vasemmassa alakulmassa.</a:t>
            </a:r>
          </a:p>
          <a:p>
            <a:endParaRPr lang="fi-FI"/>
          </a:p>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87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77B86-72FF-8442-A01F-FA817E3173F0}" type="slidenum">
              <a:rPr kumimoji="0" lang="fi-FI" altLang="x-none"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i-FI" altLang="x-none"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87038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0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8</a:t>
            </a:fld>
            <a:endParaRPr lang="fi-FI"/>
          </a:p>
        </p:txBody>
      </p:sp>
    </p:spTree>
    <p:extLst>
      <p:ext uri="{BB962C8B-B14F-4D97-AF65-F5344CB8AC3E}">
        <p14:creationId xmlns:p14="http://schemas.microsoft.com/office/powerpoint/2010/main" val="362741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Löytyykö tästä valmista tiiviimpää diaa?</a:t>
            </a:r>
          </a:p>
        </p:txBody>
      </p:sp>
      <p:sp>
        <p:nvSpPr>
          <p:cNvPr id="4" name="Dian numeron paikkamerkki 3"/>
          <p:cNvSpPr>
            <a:spLocks noGrp="1"/>
          </p:cNvSpPr>
          <p:nvPr>
            <p:ph type="sldNum" sz="quarter" idx="5"/>
          </p:nvPr>
        </p:nvSpPr>
        <p:spPr/>
        <p:txBody>
          <a:bodyPr/>
          <a:lstStyle/>
          <a:p>
            <a:fld id="{D9D1C9AF-C8A2-E248-9C2D-AAFE8E0C60B5}" type="slidenum">
              <a:rPr lang="fi-FI" smtClean="0"/>
              <a:t>11</a:t>
            </a:fld>
            <a:endParaRPr lang="fi-FI"/>
          </a:p>
        </p:txBody>
      </p:sp>
    </p:spTree>
    <p:extLst>
      <p:ext uri="{BB962C8B-B14F-4D97-AF65-F5344CB8AC3E}">
        <p14:creationId xmlns:p14="http://schemas.microsoft.com/office/powerpoint/2010/main" val="416137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12</a:t>
            </a:fld>
            <a:endParaRPr lang="fi-FI"/>
          </a:p>
        </p:txBody>
      </p:sp>
    </p:spTree>
    <p:extLst>
      <p:ext uri="{BB962C8B-B14F-4D97-AF65-F5344CB8AC3E}">
        <p14:creationId xmlns:p14="http://schemas.microsoft.com/office/powerpoint/2010/main" val="279010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13</a:t>
            </a:fld>
            <a:endParaRPr lang="fi-FI"/>
          </a:p>
        </p:txBody>
      </p:sp>
    </p:spTree>
    <p:extLst>
      <p:ext uri="{BB962C8B-B14F-4D97-AF65-F5344CB8AC3E}">
        <p14:creationId xmlns:p14="http://schemas.microsoft.com/office/powerpoint/2010/main" val="367885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14</a:t>
            </a:fld>
            <a:endParaRPr lang="fi-FI"/>
          </a:p>
        </p:txBody>
      </p:sp>
    </p:spTree>
    <p:extLst>
      <p:ext uri="{BB962C8B-B14F-4D97-AF65-F5344CB8AC3E}">
        <p14:creationId xmlns:p14="http://schemas.microsoft.com/office/powerpoint/2010/main" val="11501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473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61470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072938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250218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588243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88851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492305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76999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2543301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1958522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53159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2883073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hasCustomPrompt="1"/>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a:t>
            </a:r>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3556509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661983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702252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accent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1468596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799813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934169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80458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408574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350035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141473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357545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346746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2115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2" r:id="rId5"/>
    <p:sldLayoutId id="2147483664" r:id="rId6"/>
    <p:sldLayoutId id="2147483665" r:id="rId7"/>
    <p:sldLayoutId id="2147483653" r:id="rId8"/>
    <p:sldLayoutId id="2147483692" r:id="rId9"/>
    <p:sldLayoutId id="2147483667" r:id="rId10"/>
    <p:sldLayoutId id="2147483668" r:id="rId11"/>
    <p:sldLayoutId id="2147483669" r:id="rId12"/>
    <p:sldLayoutId id="2147483670" r:id="rId13"/>
    <p:sldLayoutId id="2147483691" r:id="rId14"/>
    <p:sldLayoutId id="2147483672" r:id="rId15"/>
    <p:sldLayoutId id="2147483671" r:id="rId16"/>
    <p:sldLayoutId id="2147483673" r:id="rId17"/>
    <p:sldLayoutId id="2147483674" r:id="rId18"/>
    <p:sldLayoutId id="2147483675" r:id="rId19"/>
    <p:sldLayoutId id="2147483676" r:id="rId20"/>
    <p:sldLayoutId id="2147483678" r:id="rId21"/>
    <p:sldLayoutId id="2147483679" r:id="rId22"/>
    <p:sldLayoutId id="2147483681" r:id="rId23"/>
    <p:sldLayoutId id="2147483680" r:id="rId24"/>
    <p:sldLayoutId id="2147483684"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rednet.punainenristi.fi/kotoutumisentuki"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rednet.punainenristi.fi/ruoka-ap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dnet.punainenristi.fi/vapaaehtoistoimintaa_verkossa"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punainenristi.fi/hae-apua-ja-tukea/nuortenturvatalot/tukea-ja-toimintaa-verkoss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rednet.punainenristi.fi/terveyspisteet"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1.jpeg"/><Relationship Id="rId4" Type="http://schemas.openxmlformats.org/officeDocument/2006/relationships/hyperlink" Target="https://rednet.punainenristi.fi/auttajakurss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rednet.punainenristi.fi/eettisyys_vastuullisuus_turvallisuus" TargetMode="External"/><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rednet.punainenristi.fi/node/1666" TargetMode="External"/><Relationship Id="rId5" Type="http://schemas.openxmlformats.org/officeDocument/2006/relationships/hyperlink" Target="https://rednet.punainenristi.fi/ilmasto" TargetMode="External"/><Relationship Id="rId4" Type="http://schemas.openxmlformats.org/officeDocument/2006/relationships/hyperlink" Target="https://rednet.punainenristi.fi/turvallisemman_tilan_periaattee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CF98CE-8E46-60E2-F62F-FBEC3FD83C43}"/>
              </a:ext>
            </a:extLst>
          </p:cNvPr>
          <p:cNvSpPr>
            <a:spLocks noGrp="1"/>
          </p:cNvSpPr>
          <p:nvPr>
            <p:ph type="ctrTitle"/>
          </p:nvPr>
        </p:nvSpPr>
        <p:spPr>
          <a:xfrm>
            <a:off x="1524000" y="2613338"/>
            <a:ext cx="9144000" cy="2585196"/>
          </a:xfrm>
        </p:spPr>
        <p:txBody>
          <a:bodyPr/>
          <a:lstStyle/>
          <a:p>
            <a:br>
              <a:rPr lang="fi-FI" sz="3600" b="1">
                <a:effectLst/>
                <a:ea typeface="Times New Roman" panose="02020603050405020304" pitchFamily="18" charset="0"/>
              </a:rPr>
            </a:br>
            <a:br>
              <a:rPr lang="fi-FI" sz="3600" b="1">
                <a:effectLst/>
                <a:ea typeface="Times New Roman" panose="02020603050405020304" pitchFamily="18" charset="0"/>
              </a:rPr>
            </a:br>
            <a:br>
              <a:rPr lang="fi-FI" sz="3600" b="1">
                <a:effectLst/>
                <a:ea typeface="Times New Roman" panose="02020603050405020304" pitchFamily="18" charset="0"/>
              </a:rPr>
            </a:br>
            <a:br>
              <a:rPr lang="fi-FI" sz="3600" b="1">
                <a:effectLst/>
                <a:ea typeface="Times New Roman" panose="02020603050405020304" pitchFamily="18" charset="0"/>
              </a:rPr>
            </a:br>
            <a:br>
              <a:rPr lang="fi-FI" sz="3600" b="1">
                <a:effectLst/>
                <a:ea typeface="Times New Roman" panose="02020603050405020304" pitchFamily="18" charset="0"/>
              </a:rPr>
            </a:br>
            <a:br>
              <a:rPr lang="fi-FI" sz="3600" b="1">
                <a:effectLst/>
                <a:ea typeface="Times New Roman" panose="02020603050405020304" pitchFamily="18" charset="0"/>
              </a:rPr>
            </a:br>
            <a:br>
              <a:rPr lang="fi-FI" sz="3600" b="1">
                <a:effectLst/>
                <a:ea typeface="Times New Roman" panose="02020603050405020304" pitchFamily="18" charset="0"/>
              </a:rPr>
            </a:br>
            <a:br>
              <a:rPr lang="fi-FI" sz="3600" b="1">
                <a:effectLst/>
                <a:ea typeface="Times New Roman" panose="02020603050405020304" pitchFamily="18" charset="0"/>
              </a:rPr>
            </a:br>
            <a:r>
              <a:rPr lang="fi-FI" sz="6000" b="1">
                <a:effectLst/>
                <a:ea typeface="Times New Roman" panose="02020603050405020304" pitchFamily="18" charset="0"/>
              </a:rPr>
              <a:t>Toimintasuunnitelma 2024-2026</a:t>
            </a:r>
            <a:br>
              <a:rPr lang="fi-FI" sz="6000" b="1">
                <a:effectLst/>
                <a:ea typeface="Times New Roman" panose="02020603050405020304" pitchFamily="18" charset="0"/>
              </a:rPr>
            </a:br>
            <a:br>
              <a:rPr lang="fi-FI" sz="6000" b="1">
                <a:effectLst/>
                <a:ea typeface="Times New Roman" panose="02020603050405020304" pitchFamily="18" charset="0"/>
              </a:rPr>
            </a:br>
            <a:r>
              <a:rPr lang="fi-FI" sz="4800" b="0">
                <a:effectLst/>
                <a:ea typeface="Times New Roman" panose="02020603050405020304" pitchFamily="18" charset="0"/>
              </a:rPr>
              <a:t>xxx osasto</a:t>
            </a:r>
            <a:endParaRPr lang="fi-FI" sz="3600" b="0"/>
          </a:p>
        </p:txBody>
      </p:sp>
    </p:spTree>
    <p:extLst>
      <p:ext uri="{BB962C8B-B14F-4D97-AF65-F5344CB8AC3E}">
        <p14:creationId xmlns:p14="http://schemas.microsoft.com/office/powerpoint/2010/main" val="3060744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D85A815-F05E-B0FB-FEE4-592E956FF6BE}"/>
              </a:ext>
            </a:extLst>
          </p:cNvPr>
          <p:cNvSpPr>
            <a:spLocks noGrp="1"/>
          </p:cNvSpPr>
          <p:nvPr>
            <p:ph type="title"/>
          </p:nvPr>
        </p:nvSpPr>
        <p:spPr>
          <a:xfrm>
            <a:off x="838200" y="571734"/>
            <a:ext cx="10515600" cy="781750"/>
          </a:xfrm>
        </p:spPr>
        <p:txBody>
          <a:bodyPr/>
          <a:lstStyle/>
          <a:p>
            <a:r>
              <a:rPr lang="fi-FI"/>
              <a:t>Näitä teemme</a:t>
            </a:r>
          </a:p>
        </p:txBody>
      </p:sp>
      <p:sp>
        <p:nvSpPr>
          <p:cNvPr id="6" name="Tekstin paikkamerkki 5">
            <a:extLst>
              <a:ext uri="{FF2B5EF4-FFF2-40B4-BE49-F238E27FC236}">
                <a16:creationId xmlns:a16="http://schemas.microsoft.com/office/drawing/2014/main" id="{24F6E99D-CDC8-48CB-8720-8994568A4972}"/>
              </a:ext>
            </a:extLst>
          </p:cNvPr>
          <p:cNvSpPr>
            <a:spLocks noGrp="1"/>
          </p:cNvSpPr>
          <p:nvPr>
            <p:ph type="body" sz="quarter" idx="11"/>
          </p:nvPr>
        </p:nvSpPr>
        <p:spPr>
          <a:xfrm>
            <a:off x="838200" y="1576917"/>
            <a:ext cx="10515600" cy="2944813"/>
          </a:xfrm>
        </p:spPr>
        <p:txBody>
          <a:bodyPr/>
          <a:lstStyle/>
          <a:p>
            <a:endParaRPr lang="fi-FI"/>
          </a:p>
        </p:txBody>
      </p:sp>
    </p:spTree>
    <p:extLst>
      <p:ext uri="{BB962C8B-B14F-4D97-AF65-F5344CB8AC3E}">
        <p14:creationId xmlns:p14="http://schemas.microsoft.com/office/powerpoint/2010/main" val="293635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30FB81F9-27DF-437D-89DE-EAB412F36D38}"/>
              </a:ext>
            </a:extLst>
          </p:cNvPr>
          <p:cNvSpPr txBox="1"/>
          <p:nvPr/>
        </p:nvSpPr>
        <p:spPr>
          <a:xfrm>
            <a:off x="5328035" y="118623"/>
            <a:ext cx="6675897" cy="1286093"/>
          </a:xfrm>
          <a:prstGeom prst="rect">
            <a:avLst/>
          </a:prstGeom>
        </p:spPr>
        <p:txBody>
          <a:bodyPr vert="horz" lIns="91435" tIns="45717" rIns="91435" bIns="45717" rtlCol="0" anchor="b">
            <a:normAutofit/>
          </a:bodyPr>
          <a:lstStyle/>
          <a:p>
            <a:pPr defTabSz="914269">
              <a:lnSpc>
                <a:spcPct val="90000"/>
              </a:lnSpc>
              <a:spcAft>
                <a:spcPts val="600"/>
              </a:spcAft>
              <a:defRPr/>
            </a:pPr>
            <a:r>
              <a:rPr lang="en-US" sz="2200" b="1">
                <a:solidFill>
                  <a:srgbClr val="000000"/>
                </a:solidFill>
                <a:latin typeface="Arial" panose="020B0604020202020204" pitchFamily="34" charset="0"/>
                <a:cs typeface="Arial" panose="020B0604020202020204" pitchFamily="34" charset="0"/>
              </a:rPr>
              <a:t>PÄÄTAVOITE 2: </a:t>
            </a:r>
            <a:r>
              <a:rPr lang="en-US" sz="2200" b="1" err="1">
                <a:solidFill>
                  <a:srgbClr val="000000"/>
                </a:solidFill>
                <a:latin typeface="Arial" panose="020B0604020202020204" pitchFamily="34" charset="0"/>
                <a:cs typeface="Arial" panose="020B0604020202020204" pitchFamily="34" charset="0"/>
              </a:rPr>
              <a:t>Hyvinvoivassa</a:t>
            </a:r>
            <a:r>
              <a:rPr lang="en-US" sz="2200" b="1">
                <a:solidFill>
                  <a:srgbClr val="000000"/>
                </a:solidFill>
                <a:latin typeface="Arial" panose="020B0604020202020204" pitchFamily="34" charset="0"/>
                <a:cs typeface="Arial" panose="020B0604020202020204" pitchFamily="34" charset="0"/>
              </a:rPr>
              <a:t> </a:t>
            </a:r>
            <a:r>
              <a:rPr lang="en-US" sz="2200" b="1" err="1">
                <a:solidFill>
                  <a:srgbClr val="000000"/>
                </a:solidFill>
                <a:latin typeface="Arial" panose="020B0604020202020204" pitchFamily="34" charset="0"/>
                <a:cs typeface="Arial" panose="020B0604020202020204" pitchFamily="34" charset="0"/>
              </a:rPr>
              <a:t>yhteisössä</a:t>
            </a:r>
            <a:r>
              <a:rPr lang="en-US" sz="2200" b="1">
                <a:solidFill>
                  <a:srgbClr val="000000"/>
                </a:solidFill>
                <a:latin typeface="Arial" panose="020B0604020202020204" pitchFamily="34" charset="0"/>
                <a:cs typeface="Arial" panose="020B0604020202020204" pitchFamily="34" charset="0"/>
              </a:rPr>
              <a:t> </a:t>
            </a:r>
            <a:r>
              <a:rPr lang="en-US" sz="2200" b="1" err="1">
                <a:solidFill>
                  <a:srgbClr val="000000"/>
                </a:solidFill>
                <a:latin typeface="Arial" panose="020B0604020202020204" pitchFamily="34" charset="0"/>
                <a:cs typeface="Arial" panose="020B0604020202020204" pitchFamily="34" charset="0"/>
              </a:rPr>
              <a:t>kaikki</a:t>
            </a:r>
            <a:r>
              <a:rPr lang="en-US" sz="2200" b="1">
                <a:solidFill>
                  <a:srgbClr val="000000"/>
                </a:solidFill>
                <a:latin typeface="Arial" panose="020B0604020202020204" pitchFamily="34" charset="0"/>
                <a:cs typeface="Arial" panose="020B0604020202020204" pitchFamily="34" charset="0"/>
              </a:rPr>
              <a:t> </a:t>
            </a:r>
            <a:r>
              <a:rPr lang="en-US" sz="2200" b="1" err="1">
                <a:solidFill>
                  <a:srgbClr val="000000"/>
                </a:solidFill>
                <a:latin typeface="Arial" panose="020B0604020202020204" pitchFamily="34" charset="0"/>
                <a:cs typeface="Arial" panose="020B0604020202020204" pitchFamily="34" charset="0"/>
              </a:rPr>
              <a:t>ovat</a:t>
            </a:r>
            <a:r>
              <a:rPr lang="en-US" sz="2200" b="1">
                <a:solidFill>
                  <a:srgbClr val="000000"/>
                </a:solidFill>
                <a:latin typeface="Arial" panose="020B0604020202020204" pitchFamily="34" charset="0"/>
                <a:cs typeface="Arial" panose="020B0604020202020204" pitchFamily="34" charset="0"/>
              </a:rPr>
              <a:t> </a:t>
            </a:r>
            <a:r>
              <a:rPr lang="en-US" sz="2200" b="1" err="1">
                <a:solidFill>
                  <a:srgbClr val="000000"/>
                </a:solidFill>
                <a:latin typeface="Arial" panose="020B0604020202020204" pitchFamily="34" charset="0"/>
                <a:cs typeface="Arial" panose="020B0604020202020204" pitchFamily="34" charset="0"/>
              </a:rPr>
              <a:t>mukana</a:t>
            </a:r>
            <a:endParaRPr lang="fi-FI" sz="2200" b="1">
              <a:effectLst/>
              <a:latin typeface="Arial" panose="020B0604020202020204" pitchFamily="34" charset="0"/>
              <a:ea typeface="Calibri" panose="020F0502020204030204" pitchFamily="34" charset="0"/>
              <a:cs typeface="Arial" panose="020B0604020202020204" pitchFamily="34" charset="0"/>
            </a:endParaRPr>
          </a:p>
          <a:p>
            <a:pPr defTabSz="914269">
              <a:lnSpc>
                <a:spcPct val="90000"/>
              </a:lnSpc>
              <a:spcAft>
                <a:spcPts val="600"/>
              </a:spcAft>
              <a:defRPr/>
            </a:pPr>
            <a:endParaRPr lang="en-US" sz="2200" b="1">
              <a:solidFill>
                <a:srgbClr val="000000"/>
              </a:solidFill>
              <a:latin typeface="Arial" panose="020B0604020202020204" pitchFamily="34" charset="0"/>
              <a:cs typeface="Arial" panose="020B0604020202020204" pitchFamily="34" charset="0"/>
            </a:endParaRPr>
          </a:p>
        </p:txBody>
      </p:sp>
      <p:sp>
        <p:nvSpPr>
          <p:cNvPr id="2" name="Tekstin paikkamerkki 1">
            <a:extLst>
              <a:ext uri="{FF2B5EF4-FFF2-40B4-BE49-F238E27FC236}">
                <a16:creationId xmlns:a16="http://schemas.microsoft.com/office/drawing/2014/main" id="{323F5308-ACC1-4C71-85BD-4BDB10605C44}"/>
              </a:ext>
            </a:extLst>
          </p:cNvPr>
          <p:cNvSpPr>
            <a:spLocks noGrp="1"/>
          </p:cNvSpPr>
          <p:nvPr>
            <p:ph type="body" idx="14"/>
          </p:nvPr>
        </p:nvSpPr>
        <p:spPr>
          <a:xfrm>
            <a:off x="5297976" y="1615760"/>
            <a:ext cx="6790931" cy="4057823"/>
          </a:xfrm>
        </p:spPr>
        <p:txBody>
          <a:bodyPr vert="horz" lIns="91435" tIns="45717" rIns="91435" bIns="45717" rtlCol="0" anchor="ctr">
            <a:noAutofit/>
          </a:bodyPr>
          <a:lstStyle/>
          <a:p>
            <a:r>
              <a:rPr lang="en-US" sz="1300" err="1">
                <a:latin typeface="Arial" panose="020B0604020202020204" pitchFamily="34" charset="0"/>
              </a:rPr>
              <a:t>Vapaaehtoistoimintamme</a:t>
            </a:r>
            <a:r>
              <a:rPr lang="en-US" sz="1300">
                <a:latin typeface="Arial" panose="020B0604020202020204" pitchFamily="34" charset="0"/>
              </a:rPr>
              <a:t> </a:t>
            </a:r>
            <a:r>
              <a:rPr lang="en-US" sz="1300" err="1">
                <a:latin typeface="Arial" panose="020B0604020202020204" pitchFamily="34" charset="0"/>
              </a:rPr>
              <a:t>vahvistaa</a:t>
            </a:r>
            <a:r>
              <a:rPr lang="en-US" sz="1300">
                <a:latin typeface="Arial" panose="020B0604020202020204" pitchFamily="34" charset="0"/>
              </a:rPr>
              <a:t> </a:t>
            </a:r>
            <a:r>
              <a:rPr lang="en-US" sz="1300" err="1">
                <a:latin typeface="Arial" panose="020B0604020202020204" pitchFamily="34" charset="0"/>
              </a:rPr>
              <a:t>osallisuutta</a:t>
            </a:r>
            <a:r>
              <a:rPr lang="en-US" sz="1300">
                <a:latin typeface="Arial" panose="020B0604020202020204" pitchFamily="34" charset="0"/>
              </a:rPr>
              <a:t> ja </a:t>
            </a:r>
            <a:r>
              <a:rPr lang="en-US" sz="1300" err="1">
                <a:latin typeface="Arial" panose="020B0604020202020204" pitchFamily="34" charset="0"/>
              </a:rPr>
              <a:t>yhdenvertaisuutta</a:t>
            </a:r>
            <a:r>
              <a:rPr lang="en-US" sz="1300">
                <a:latin typeface="Arial" panose="020B0604020202020204" pitchFamily="34" charset="0"/>
              </a:rPr>
              <a:t>. </a:t>
            </a:r>
          </a:p>
          <a:p>
            <a:r>
              <a:rPr lang="en-US" sz="1300" err="1">
                <a:latin typeface="Arial" panose="020B0604020202020204" pitchFamily="34" charset="0"/>
              </a:rPr>
              <a:t>Osallisuus</a:t>
            </a:r>
            <a:r>
              <a:rPr lang="en-US" sz="1300">
                <a:latin typeface="Arial" panose="020B0604020202020204" pitchFamily="34" charset="0"/>
              </a:rPr>
              <a:t> </a:t>
            </a:r>
            <a:r>
              <a:rPr lang="en-US" sz="1300" err="1">
                <a:latin typeface="Arial" panose="020B0604020202020204" pitchFamily="34" charset="0"/>
              </a:rPr>
              <a:t>merkitsee</a:t>
            </a:r>
            <a:r>
              <a:rPr lang="en-US" sz="1300">
                <a:latin typeface="Arial" panose="020B0604020202020204" pitchFamily="34" charset="0"/>
              </a:rPr>
              <a:t> </a:t>
            </a:r>
            <a:r>
              <a:rPr lang="en-US" sz="1300" err="1">
                <a:latin typeface="Arial" panose="020B0604020202020204" pitchFamily="34" charset="0"/>
              </a:rPr>
              <a:t>mahdollisuutta</a:t>
            </a:r>
            <a:r>
              <a:rPr lang="en-US" sz="1300">
                <a:latin typeface="Arial" panose="020B0604020202020204" pitchFamily="34" charset="0"/>
              </a:rPr>
              <a:t> </a:t>
            </a:r>
            <a:r>
              <a:rPr lang="en-US" sz="1300" err="1">
                <a:latin typeface="Arial" panose="020B0604020202020204" pitchFamily="34" charset="0"/>
              </a:rPr>
              <a:t>osallistua</a:t>
            </a:r>
            <a:r>
              <a:rPr lang="en-US" sz="1300">
                <a:latin typeface="Arial" panose="020B0604020202020204" pitchFamily="34" charset="0"/>
              </a:rPr>
              <a:t> </a:t>
            </a:r>
            <a:r>
              <a:rPr lang="en-US" sz="1300" err="1">
                <a:latin typeface="Arial" panose="020B0604020202020204" pitchFamily="34" charset="0"/>
              </a:rPr>
              <a:t>merkitykselliseen</a:t>
            </a:r>
            <a:r>
              <a:rPr lang="en-US" sz="1300">
                <a:latin typeface="Arial" panose="020B0604020202020204" pitchFamily="34" charset="0"/>
              </a:rPr>
              <a:t> </a:t>
            </a:r>
            <a:r>
              <a:rPr lang="en-US" sz="1300" err="1">
                <a:latin typeface="Arial" panose="020B0604020202020204" pitchFamily="34" charset="0"/>
              </a:rPr>
              <a:t>toimintaan</a:t>
            </a:r>
            <a:r>
              <a:rPr lang="en-US" sz="1300">
                <a:latin typeface="Arial" panose="020B0604020202020204" pitchFamily="34" charset="0"/>
              </a:rPr>
              <a:t>, </a:t>
            </a:r>
            <a:r>
              <a:rPr lang="en-US" sz="1300" err="1">
                <a:latin typeface="Arial" panose="020B0604020202020204" pitchFamily="34" charset="0"/>
              </a:rPr>
              <a:t>vaikuttaa</a:t>
            </a:r>
            <a:r>
              <a:rPr lang="en-US" sz="1300">
                <a:latin typeface="Arial" panose="020B0604020202020204" pitchFamily="34" charset="0"/>
              </a:rPr>
              <a:t> ja </a:t>
            </a:r>
            <a:r>
              <a:rPr lang="en-US" sz="1300" err="1">
                <a:latin typeface="Arial" panose="020B0604020202020204" pitchFamily="34" charset="0"/>
              </a:rPr>
              <a:t>kokea</a:t>
            </a:r>
            <a:r>
              <a:rPr lang="en-US" sz="1300">
                <a:latin typeface="Arial" panose="020B0604020202020204" pitchFamily="34" charset="0"/>
              </a:rPr>
              <a:t> </a:t>
            </a:r>
            <a:r>
              <a:rPr lang="en-US" sz="1300" err="1">
                <a:latin typeface="Arial" panose="020B0604020202020204" pitchFamily="34" charset="0"/>
              </a:rPr>
              <a:t>olevansa</a:t>
            </a:r>
            <a:r>
              <a:rPr lang="en-US" sz="1300">
                <a:latin typeface="Arial" panose="020B0604020202020204" pitchFamily="34" charset="0"/>
              </a:rPr>
              <a:t> </a:t>
            </a:r>
            <a:r>
              <a:rPr lang="en-US" sz="1300" err="1">
                <a:latin typeface="Arial" panose="020B0604020202020204" pitchFamily="34" charset="0"/>
              </a:rPr>
              <a:t>osa</a:t>
            </a:r>
            <a:r>
              <a:rPr lang="en-US" sz="1300">
                <a:latin typeface="Arial" panose="020B0604020202020204" pitchFamily="34" charset="0"/>
              </a:rPr>
              <a:t> </a:t>
            </a:r>
            <a:r>
              <a:rPr lang="en-US" sz="1300" err="1">
                <a:latin typeface="Arial" panose="020B0604020202020204" pitchFamily="34" charset="0"/>
              </a:rPr>
              <a:t>Punaisen</a:t>
            </a:r>
            <a:r>
              <a:rPr lang="en-US" sz="1300">
                <a:latin typeface="Arial" panose="020B0604020202020204" pitchFamily="34" charset="0"/>
              </a:rPr>
              <a:t> </a:t>
            </a:r>
            <a:r>
              <a:rPr lang="en-US" sz="1300" err="1">
                <a:latin typeface="Arial" panose="020B0604020202020204" pitchFamily="34" charset="0"/>
              </a:rPr>
              <a:t>Ristin</a:t>
            </a:r>
            <a:r>
              <a:rPr lang="en-US" sz="1300">
                <a:latin typeface="Arial" panose="020B0604020202020204" pitchFamily="34" charset="0"/>
              </a:rPr>
              <a:t> </a:t>
            </a:r>
            <a:r>
              <a:rPr lang="en-US" sz="1300" err="1">
                <a:latin typeface="Arial" panose="020B0604020202020204" pitchFamily="34" charset="0"/>
              </a:rPr>
              <a:t>auttamisen</a:t>
            </a:r>
            <a:r>
              <a:rPr lang="en-US" sz="1300">
                <a:latin typeface="Arial" panose="020B0604020202020204" pitchFamily="34" charset="0"/>
              </a:rPr>
              <a:t> </a:t>
            </a:r>
            <a:r>
              <a:rPr lang="en-US" sz="1300" err="1">
                <a:latin typeface="Arial" panose="020B0604020202020204" pitchFamily="34" charset="0"/>
              </a:rPr>
              <a:t>ketjua</a:t>
            </a:r>
            <a:r>
              <a:rPr lang="en-US" sz="1300">
                <a:latin typeface="Arial" panose="020B0604020202020204" pitchFamily="34" charset="0"/>
              </a:rPr>
              <a:t>. </a:t>
            </a:r>
            <a:r>
              <a:rPr lang="en-US" sz="1300" err="1">
                <a:latin typeface="Arial" panose="020B0604020202020204" pitchFamily="34" charset="0"/>
              </a:rPr>
              <a:t>Punaisen</a:t>
            </a:r>
            <a:r>
              <a:rPr lang="en-US" sz="1300">
                <a:latin typeface="Arial" panose="020B0604020202020204" pitchFamily="34" charset="0"/>
              </a:rPr>
              <a:t> </a:t>
            </a:r>
            <a:r>
              <a:rPr lang="en-US" sz="1300" err="1">
                <a:latin typeface="Arial" panose="020B0604020202020204" pitchFamily="34" charset="0"/>
              </a:rPr>
              <a:t>Ristin</a:t>
            </a:r>
            <a:r>
              <a:rPr lang="en-US" sz="1300">
                <a:latin typeface="Arial" panose="020B0604020202020204" pitchFamily="34" charset="0"/>
              </a:rPr>
              <a:t> </a:t>
            </a:r>
            <a:r>
              <a:rPr lang="en-US" sz="1300" err="1">
                <a:latin typeface="Arial" panose="020B0604020202020204" pitchFamily="34" charset="0"/>
              </a:rPr>
              <a:t>osallisuutta</a:t>
            </a:r>
            <a:r>
              <a:rPr lang="en-US" sz="1300">
                <a:latin typeface="Arial" panose="020B0604020202020204" pitchFamily="34" charset="0"/>
              </a:rPr>
              <a:t> </a:t>
            </a:r>
            <a:r>
              <a:rPr lang="en-US" sz="1300" err="1">
                <a:latin typeface="Arial" panose="020B0604020202020204" pitchFamily="34" charset="0"/>
              </a:rPr>
              <a:t>tukeva</a:t>
            </a:r>
            <a:r>
              <a:rPr lang="en-US" sz="1300">
                <a:latin typeface="Arial" panose="020B0604020202020204" pitchFamily="34" charset="0"/>
              </a:rPr>
              <a:t> </a:t>
            </a:r>
            <a:r>
              <a:rPr lang="en-US" sz="1300" err="1">
                <a:latin typeface="Arial" panose="020B0604020202020204" pitchFamily="34" charset="0"/>
              </a:rPr>
              <a:t>toiminta</a:t>
            </a:r>
            <a:r>
              <a:rPr lang="en-US" sz="1300">
                <a:latin typeface="Arial" panose="020B0604020202020204" pitchFamily="34" charset="0"/>
              </a:rPr>
              <a:t> </a:t>
            </a:r>
            <a:r>
              <a:rPr lang="en-US" sz="1300" err="1">
                <a:latin typeface="Arial" panose="020B0604020202020204" pitchFamily="34" charset="0"/>
              </a:rPr>
              <a:t>tarjoaa</a:t>
            </a:r>
            <a:r>
              <a:rPr lang="en-US" sz="1300">
                <a:latin typeface="Arial" panose="020B0604020202020204" pitchFamily="34" charset="0"/>
              </a:rPr>
              <a:t> </a:t>
            </a:r>
            <a:r>
              <a:rPr lang="en-US" sz="1300" err="1">
                <a:latin typeface="Arial" panose="020B0604020202020204" pitchFamily="34" charset="0"/>
              </a:rPr>
              <a:t>tilan</a:t>
            </a:r>
            <a:r>
              <a:rPr lang="en-US" sz="1300">
                <a:latin typeface="Arial" panose="020B0604020202020204" pitchFamily="34" charset="0"/>
              </a:rPr>
              <a:t> </a:t>
            </a:r>
            <a:r>
              <a:rPr lang="en-US" sz="1300" err="1">
                <a:latin typeface="Arial" panose="020B0604020202020204" pitchFamily="34" charset="0"/>
              </a:rPr>
              <a:t>kuulua</a:t>
            </a:r>
            <a:r>
              <a:rPr lang="en-US" sz="1300">
                <a:latin typeface="Arial" panose="020B0604020202020204" pitchFamily="34" charset="0"/>
              </a:rPr>
              <a:t> </a:t>
            </a:r>
            <a:r>
              <a:rPr lang="en-US" sz="1300" err="1">
                <a:latin typeface="Arial" panose="020B0604020202020204" pitchFamily="34" charset="0"/>
              </a:rPr>
              <a:t>turvalliseen</a:t>
            </a:r>
            <a:r>
              <a:rPr lang="en-US" sz="1300">
                <a:latin typeface="Arial" panose="020B0604020202020204" pitchFamily="34" charset="0"/>
              </a:rPr>
              <a:t> </a:t>
            </a:r>
            <a:r>
              <a:rPr lang="en-US" sz="1300" err="1">
                <a:latin typeface="Arial" panose="020B0604020202020204" pitchFamily="34" charset="0"/>
              </a:rPr>
              <a:t>yhteisöön</a:t>
            </a:r>
            <a:r>
              <a:rPr lang="en-US" sz="1300">
                <a:latin typeface="Arial" panose="020B0604020202020204" pitchFamily="34" charset="0"/>
              </a:rPr>
              <a:t> ja </a:t>
            </a:r>
            <a:r>
              <a:rPr lang="en-US" sz="1300" err="1">
                <a:latin typeface="Arial" panose="020B0604020202020204" pitchFamily="34" charset="0"/>
              </a:rPr>
              <a:t>saada</a:t>
            </a:r>
            <a:r>
              <a:rPr lang="en-US" sz="1300">
                <a:latin typeface="Arial" panose="020B0604020202020204" pitchFamily="34" charset="0"/>
              </a:rPr>
              <a:t> </a:t>
            </a:r>
            <a:r>
              <a:rPr lang="en-US" sz="1300" err="1">
                <a:latin typeface="Arial" panose="020B0604020202020204" pitchFamily="34" charset="0"/>
              </a:rPr>
              <a:t>tukea</a:t>
            </a:r>
            <a:r>
              <a:rPr lang="en-US" sz="1300">
                <a:latin typeface="Arial" panose="020B0604020202020204" pitchFamily="34" charset="0"/>
              </a:rPr>
              <a:t> </a:t>
            </a:r>
            <a:r>
              <a:rPr lang="en-US" sz="1300" err="1">
                <a:latin typeface="Arial" panose="020B0604020202020204" pitchFamily="34" charset="0"/>
              </a:rPr>
              <a:t>oman</a:t>
            </a:r>
            <a:r>
              <a:rPr lang="en-US" sz="1300">
                <a:latin typeface="Arial" panose="020B0604020202020204" pitchFamily="34" charset="0"/>
              </a:rPr>
              <a:t> </a:t>
            </a:r>
            <a:r>
              <a:rPr lang="en-US" sz="1300" err="1">
                <a:latin typeface="Arial" panose="020B0604020202020204" pitchFamily="34" charset="0"/>
              </a:rPr>
              <a:t>hyvinvoinnin</a:t>
            </a:r>
            <a:r>
              <a:rPr lang="en-US" sz="1300">
                <a:latin typeface="Arial" panose="020B0604020202020204" pitchFamily="34" charset="0"/>
              </a:rPr>
              <a:t> ja </a:t>
            </a:r>
            <a:r>
              <a:rPr lang="en-US" sz="1300" err="1">
                <a:latin typeface="Arial" panose="020B0604020202020204" pitchFamily="34" charset="0"/>
              </a:rPr>
              <a:t>terveyden</a:t>
            </a:r>
            <a:r>
              <a:rPr lang="en-US" sz="1300">
                <a:latin typeface="Arial" panose="020B0604020202020204" pitchFamily="34" charset="0"/>
              </a:rPr>
              <a:t> </a:t>
            </a:r>
            <a:r>
              <a:rPr lang="en-US" sz="1300" err="1">
                <a:latin typeface="Arial" panose="020B0604020202020204" pitchFamily="34" charset="0"/>
              </a:rPr>
              <a:t>edistämiseen</a:t>
            </a:r>
            <a:r>
              <a:rPr lang="en-US" sz="1300">
                <a:latin typeface="Arial" panose="020B0604020202020204" pitchFamily="34" charset="0"/>
              </a:rPr>
              <a:t>. </a:t>
            </a:r>
            <a:r>
              <a:rPr lang="en-US" sz="1300" err="1">
                <a:latin typeface="Arial" panose="020B0604020202020204" pitchFamily="34" charset="0"/>
              </a:rPr>
              <a:t>Osallisuuden</a:t>
            </a:r>
            <a:r>
              <a:rPr lang="en-US" sz="1300">
                <a:latin typeface="Arial" panose="020B0604020202020204" pitchFamily="34" charset="0"/>
              </a:rPr>
              <a:t> </a:t>
            </a:r>
            <a:r>
              <a:rPr lang="en-US" sz="1300" err="1">
                <a:latin typeface="Arial" panose="020B0604020202020204" pitchFamily="34" charset="0"/>
              </a:rPr>
              <a:t>kokemus</a:t>
            </a:r>
            <a:r>
              <a:rPr lang="en-US" sz="1300">
                <a:latin typeface="Arial" panose="020B0604020202020204" pitchFamily="34" charset="0"/>
              </a:rPr>
              <a:t> </a:t>
            </a:r>
            <a:r>
              <a:rPr lang="en-US" sz="1300" err="1">
                <a:latin typeface="Arial" panose="020B0604020202020204" pitchFamily="34" charset="0"/>
              </a:rPr>
              <a:t>vahvistaa</a:t>
            </a:r>
            <a:r>
              <a:rPr lang="en-US" sz="1300">
                <a:latin typeface="Arial" panose="020B0604020202020204" pitchFamily="34" charset="0"/>
              </a:rPr>
              <a:t> </a:t>
            </a:r>
            <a:r>
              <a:rPr lang="en-US" sz="1300" err="1">
                <a:latin typeface="Arial" panose="020B0604020202020204" pitchFamily="34" charset="0"/>
              </a:rPr>
              <a:t>yksilön</a:t>
            </a:r>
            <a:r>
              <a:rPr lang="en-US" sz="1300">
                <a:latin typeface="Arial" panose="020B0604020202020204" pitchFamily="34" charset="0"/>
              </a:rPr>
              <a:t> ja </a:t>
            </a:r>
            <a:r>
              <a:rPr lang="en-US" sz="1300" err="1">
                <a:latin typeface="Arial" panose="020B0604020202020204" pitchFamily="34" charset="0"/>
              </a:rPr>
              <a:t>yhteiskunnan</a:t>
            </a:r>
            <a:r>
              <a:rPr lang="en-US" sz="1300">
                <a:latin typeface="Arial" panose="020B0604020202020204" pitchFamily="34" charset="0"/>
              </a:rPr>
              <a:t> </a:t>
            </a:r>
            <a:r>
              <a:rPr lang="en-US" sz="1300" err="1">
                <a:latin typeface="Arial" panose="020B0604020202020204" pitchFamily="34" charset="0"/>
              </a:rPr>
              <a:t>turvallisuutta</a:t>
            </a:r>
            <a:r>
              <a:rPr lang="en-US" sz="1300">
                <a:latin typeface="Arial" panose="020B0604020202020204" pitchFamily="34" charset="0"/>
              </a:rPr>
              <a:t>. </a:t>
            </a:r>
            <a:r>
              <a:rPr lang="en-US" sz="1300" err="1">
                <a:latin typeface="Arial" panose="020B0604020202020204" pitchFamily="34" charset="0"/>
              </a:rPr>
              <a:t>Tuemme</a:t>
            </a:r>
            <a:r>
              <a:rPr lang="en-US" sz="1300">
                <a:latin typeface="Arial" panose="020B0604020202020204" pitchFamily="34" charset="0"/>
              </a:rPr>
              <a:t> </a:t>
            </a:r>
            <a:r>
              <a:rPr lang="en-US" sz="1300" err="1">
                <a:latin typeface="Arial" panose="020B0604020202020204" pitchFamily="34" charset="0"/>
              </a:rPr>
              <a:t>erityisesti</a:t>
            </a:r>
            <a:r>
              <a:rPr lang="en-US" sz="1300">
                <a:latin typeface="Arial" panose="020B0604020202020204" pitchFamily="34" charset="0"/>
              </a:rPr>
              <a:t> </a:t>
            </a:r>
            <a:r>
              <a:rPr lang="en-US" sz="1300" err="1">
                <a:latin typeface="Arial" panose="020B0604020202020204" pitchFamily="34" charset="0"/>
              </a:rPr>
              <a:t>haavoittuvassa</a:t>
            </a:r>
            <a:r>
              <a:rPr lang="en-US" sz="1300">
                <a:latin typeface="Arial" panose="020B0604020202020204" pitchFamily="34" charset="0"/>
              </a:rPr>
              <a:t> </a:t>
            </a:r>
            <a:r>
              <a:rPr lang="en-US" sz="1300" err="1">
                <a:latin typeface="Arial" panose="020B0604020202020204" pitchFamily="34" charset="0"/>
              </a:rPr>
              <a:t>tilanteessa</a:t>
            </a:r>
            <a:r>
              <a:rPr lang="en-US" sz="1300">
                <a:latin typeface="Arial" panose="020B0604020202020204" pitchFamily="34" charset="0"/>
              </a:rPr>
              <a:t> </a:t>
            </a:r>
            <a:r>
              <a:rPr lang="en-US" sz="1300" err="1">
                <a:latin typeface="Arial" panose="020B0604020202020204" pitchFamily="34" charset="0"/>
              </a:rPr>
              <a:t>olevien</a:t>
            </a:r>
            <a:r>
              <a:rPr lang="en-US" sz="1300">
                <a:latin typeface="Arial" panose="020B0604020202020204" pitchFamily="34" charset="0"/>
              </a:rPr>
              <a:t> </a:t>
            </a:r>
            <a:r>
              <a:rPr lang="en-US" sz="1300" err="1">
                <a:latin typeface="Arial" panose="020B0604020202020204" pitchFamily="34" charset="0"/>
              </a:rPr>
              <a:t>osallisuutta</a:t>
            </a:r>
            <a:r>
              <a:rPr lang="en-US" sz="1300">
                <a:latin typeface="Arial" panose="020B0604020202020204" pitchFamily="34" charset="0"/>
              </a:rPr>
              <a:t>. </a:t>
            </a:r>
          </a:p>
          <a:p>
            <a:endParaRPr lang="en-US" sz="1300">
              <a:latin typeface="Arial" panose="020B0604020202020204" pitchFamily="34" charset="0"/>
            </a:endParaRPr>
          </a:p>
          <a:p>
            <a:r>
              <a:rPr lang="en-US" sz="1300" err="1">
                <a:latin typeface="Arial" panose="020B0604020202020204" pitchFamily="34" charset="0"/>
              </a:rPr>
              <a:t>Tavoitteenamme</a:t>
            </a:r>
            <a:r>
              <a:rPr lang="en-US" sz="1300">
                <a:latin typeface="Arial" panose="020B0604020202020204" pitchFamily="34" charset="0"/>
              </a:rPr>
              <a:t> on, </a:t>
            </a:r>
            <a:r>
              <a:rPr lang="en-US" sz="1300" err="1">
                <a:latin typeface="Arial" panose="020B0604020202020204" pitchFamily="34" charset="0"/>
              </a:rPr>
              <a:t>että</a:t>
            </a:r>
            <a:r>
              <a:rPr lang="en-US" sz="1300">
                <a:latin typeface="Arial" panose="020B0604020202020204" pitchFamily="34" charset="0"/>
              </a:rPr>
              <a:t> </a:t>
            </a:r>
            <a:r>
              <a:rPr lang="en-US" sz="1300" err="1">
                <a:latin typeface="Arial" panose="020B0604020202020204" pitchFamily="34" charset="0"/>
              </a:rPr>
              <a:t>eriarvoisuus</a:t>
            </a:r>
            <a:r>
              <a:rPr lang="en-US" sz="1300">
                <a:latin typeface="Arial" panose="020B0604020202020204" pitchFamily="34" charset="0"/>
              </a:rPr>
              <a:t> ja </a:t>
            </a:r>
            <a:r>
              <a:rPr lang="en-US" sz="1300" err="1">
                <a:latin typeface="Arial" panose="020B0604020202020204" pitchFamily="34" charset="0"/>
              </a:rPr>
              <a:t>yksinäisyys</a:t>
            </a:r>
            <a:r>
              <a:rPr lang="en-US" sz="1300">
                <a:latin typeface="Arial" panose="020B0604020202020204" pitchFamily="34" charset="0"/>
              </a:rPr>
              <a:t> </a:t>
            </a:r>
            <a:r>
              <a:rPr lang="en-US" sz="1300" err="1">
                <a:latin typeface="Arial" panose="020B0604020202020204" pitchFamily="34" charset="0"/>
              </a:rPr>
              <a:t>tunnistetaan</a:t>
            </a:r>
            <a:r>
              <a:rPr lang="en-US" sz="1300">
                <a:latin typeface="Arial" panose="020B0604020202020204" pitchFamily="34" charset="0"/>
              </a:rPr>
              <a:t>, </a:t>
            </a:r>
            <a:r>
              <a:rPr lang="en-US" sz="1300" err="1">
                <a:latin typeface="Arial" panose="020B0604020202020204" pitchFamily="34" charset="0"/>
              </a:rPr>
              <a:t>niihin</a:t>
            </a:r>
            <a:r>
              <a:rPr lang="en-US" sz="1300">
                <a:latin typeface="Arial" panose="020B0604020202020204" pitchFamily="34" charset="0"/>
              </a:rPr>
              <a:t> </a:t>
            </a:r>
            <a:r>
              <a:rPr lang="en-US" sz="1300" err="1">
                <a:latin typeface="Arial" panose="020B0604020202020204" pitchFamily="34" charset="0"/>
              </a:rPr>
              <a:t>puututaan</a:t>
            </a:r>
            <a:r>
              <a:rPr lang="en-US" sz="1300">
                <a:latin typeface="Arial" panose="020B0604020202020204" pitchFamily="34" charset="0"/>
              </a:rPr>
              <a:t> ja </a:t>
            </a:r>
            <a:r>
              <a:rPr lang="en-US" sz="1300" err="1">
                <a:latin typeface="Arial" panose="020B0604020202020204" pitchFamily="34" charset="0"/>
              </a:rPr>
              <a:t>niitä</a:t>
            </a:r>
            <a:r>
              <a:rPr lang="en-US" sz="1300">
                <a:latin typeface="Arial" panose="020B0604020202020204" pitchFamily="34" charset="0"/>
              </a:rPr>
              <a:t> </a:t>
            </a:r>
            <a:r>
              <a:rPr lang="en-US" sz="1300" err="1">
                <a:latin typeface="Arial" panose="020B0604020202020204" pitchFamily="34" charset="0"/>
              </a:rPr>
              <a:t>ennaltaehkäistään</a:t>
            </a:r>
            <a:r>
              <a:rPr lang="en-US" sz="1300">
                <a:latin typeface="Arial" panose="020B0604020202020204" pitchFamily="34" charset="0"/>
              </a:rPr>
              <a:t>. </a:t>
            </a:r>
          </a:p>
          <a:p>
            <a:endParaRPr lang="en-US" sz="1300">
              <a:latin typeface="Arial" panose="020B0604020202020204" pitchFamily="34" charset="0"/>
            </a:endParaRPr>
          </a:p>
          <a:p>
            <a:r>
              <a:rPr lang="en-US" sz="1300" err="1">
                <a:latin typeface="Arial" panose="020B0604020202020204" pitchFamily="34" charset="0"/>
              </a:rPr>
              <a:t>Haluamme</a:t>
            </a:r>
            <a:r>
              <a:rPr lang="en-US" sz="1300">
                <a:latin typeface="Arial" panose="020B0604020202020204" pitchFamily="34" charset="0"/>
              </a:rPr>
              <a:t> olla </a:t>
            </a:r>
            <a:r>
              <a:rPr lang="en-US" sz="1300" err="1">
                <a:latin typeface="Arial" panose="020B0604020202020204" pitchFamily="34" charset="0"/>
              </a:rPr>
              <a:t>luotettava</a:t>
            </a:r>
            <a:r>
              <a:rPr lang="en-US" sz="1300">
                <a:latin typeface="Arial" panose="020B0604020202020204" pitchFamily="34" charset="0"/>
              </a:rPr>
              <a:t> </a:t>
            </a:r>
            <a:r>
              <a:rPr lang="en-US" sz="1300" err="1">
                <a:latin typeface="Arial" panose="020B0604020202020204" pitchFamily="34" charset="0"/>
              </a:rPr>
              <a:t>kumppani</a:t>
            </a:r>
            <a:r>
              <a:rPr lang="en-US" sz="1300">
                <a:latin typeface="Arial" panose="020B0604020202020204" pitchFamily="34" charset="0"/>
              </a:rPr>
              <a:t> ja </a:t>
            </a:r>
            <a:r>
              <a:rPr lang="en-US" sz="1300" err="1">
                <a:latin typeface="Arial" panose="020B0604020202020204" pitchFamily="34" charset="0"/>
              </a:rPr>
              <a:t>keskeinen</a:t>
            </a:r>
            <a:r>
              <a:rPr lang="en-US" sz="1300">
                <a:latin typeface="Arial" panose="020B0604020202020204" pitchFamily="34" charset="0"/>
              </a:rPr>
              <a:t> </a:t>
            </a:r>
            <a:r>
              <a:rPr lang="en-US" sz="1300" err="1">
                <a:latin typeface="Arial" panose="020B0604020202020204" pitchFamily="34" charset="0"/>
              </a:rPr>
              <a:t>hyvinvoinnin</a:t>
            </a:r>
            <a:r>
              <a:rPr lang="en-US" sz="1300">
                <a:latin typeface="Arial" panose="020B0604020202020204" pitchFamily="34" charset="0"/>
              </a:rPr>
              <a:t>, </a:t>
            </a:r>
            <a:r>
              <a:rPr lang="en-US" sz="1300" err="1">
                <a:latin typeface="Arial" panose="020B0604020202020204" pitchFamily="34" charset="0"/>
              </a:rPr>
              <a:t>terveyden</a:t>
            </a:r>
            <a:r>
              <a:rPr lang="en-US" sz="1300">
                <a:latin typeface="Arial" panose="020B0604020202020204" pitchFamily="34" charset="0"/>
              </a:rPr>
              <a:t> ja </a:t>
            </a:r>
            <a:r>
              <a:rPr lang="en-US" sz="1300" err="1">
                <a:latin typeface="Arial" panose="020B0604020202020204" pitchFamily="34" charset="0"/>
              </a:rPr>
              <a:t>turvallisuuden</a:t>
            </a:r>
            <a:r>
              <a:rPr lang="en-US" sz="1300">
                <a:latin typeface="Arial" panose="020B0604020202020204" pitchFamily="34" charset="0"/>
              </a:rPr>
              <a:t> </a:t>
            </a:r>
            <a:r>
              <a:rPr lang="en-US" sz="1300" err="1">
                <a:latin typeface="Arial" panose="020B0604020202020204" pitchFamily="34" charset="0"/>
              </a:rPr>
              <a:t>edistäjä</a:t>
            </a:r>
            <a:r>
              <a:rPr lang="en-US" sz="1300">
                <a:latin typeface="Arial" panose="020B0604020202020204" pitchFamily="34" charset="0"/>
              </a:rPr>
              <a:t> </a:t>
            </a:r>
            <a:r>
              <a:rPr lang="en-US" sz="1300" err="1">
                <a:latin typeface="Arial" panose="020B0604020202020204" pitchFamily="34" charset="0"/>
              </a:rPr>
              <a:t>hyvinvointialueilla</a:t>
            </a:r>
            <a:r>
              <a:rPr lang="en-US" sz="1300">
                <a:latin typeface="Arial" panose="020B0604020202020204" pitchFamily="34" charset="0"/>
              </a:rPr>
              <a:t> ja </a:t>
            </a:r>
            <a:r>
              <a:rPr lang="en-US" sz="1300" err="1">
                <a:latin typeface="Arial" panose="020B0604020202020204" pitchFamily="34" charset="0"/>
              </a:rPr>
              <a:t>kunnissa</a:t>
            </a:r>
            <a:r>
              <a:rPr lang="en-US" sz="1300">
                <a:latin typeface="Arial" panose="020B0604020202020204" pitchFamily="34" charset="0"/>
              </a:rPr>
              <a:t>. </a:t>
            </a:r>
            <a:r>
              <a:rPr lang="en-US" sz="1300" err="1">
                <a:latin typeface="Arial" panose="020B0604020202020204" pitchFamily="34" charset="0"/>
              </a:rPr>
              <a:t>Työssämme</a:t>
            </a:r>
            <a:r>
              <a:rPr lang="en-US" sz="1300">
                <a:latin typeface="Arial" panose="020B0604020202020204" pitchFamily="34" charset="0"/>
              </a:rPr>
              <a:t> </a:t>
            </a:r>
            <a:r>
              <a:rPr lang="en-US" sz="1300" err="1">
                <a:latin typeface="Arial" panose="020B0604020202020204" pitchFamily="34" charset="0"/>
              </a:rPr>
              <a:t>terveys</a:t>
            </a:r>
            <a:r>
              <a:rPr lang="en-US" sz="1300">
                <a:latin typeface="Arial" panose="020B0604020202020204" pitchFamily="34" charset="0"/>
              </a:rPr>
              <a:t> </a:t>
            </a:r>
            <a:r>
              <a:rPr lang="en-US" sz="1300" err="1">
                <a:latin typeface="Arial" panose="020B0604020202020204" pitchFamily="34" charset="0"/>
              </a:rPr>
              <a:t>ymmärretään</a:t>
            </a:r>
            <a:r>
              <a:rPr lang="en-US" sz="1300">
                <a:latin typeface="Arial" panose="020B0604020202020204" pitchFamily="34" charset="0"/>
              </a:rPr>
              <a:t> </a:t>
            </a:r>
            <a:r>
              <a:rPr lang="en-US" sz="1300" err="1">
                <a:latin typeface="Arial" panose="020B0604020202020204" pitchFamily="34" charset="0"/>
              </a:rPr>
              <a:t>laajasti</a:t>
            </a:r>
            <a:r>
              <a:rPr lang="en-US" sz="1300">
                <a:latin typeface="Arial" panose="020B0604020202020204" pitchFamily="34" charset="0"/>
              </a:rPr>
              <a:t> </a:t>
            </a:r>
            <a:r>
              <a:rPr lang="en-US" sz="1300" err="1">
                <a:latin typeface="Arial" panose="020B0604020202020204" pitchFamily="34" charset="0"/>
              </a:rPr>
              <a:t>fyysisenä</a:t>
            </a:r>
            <a:r>
              <a:rPr lang="en-US" sz="1300">
                <a:latin typeface="Arial" panose="020B0604020202020204" pitchFamily="34" charset="0"/>
              </a:rPr>
              <a:t>, </a:t>
            </a:r>
            <a:r>
              <a:rPr lang="en-US" sz="1300" err="1">
                <a:latin typeface="Arial" panose="020B0604020202020204" pitchFamily="34" charset="0"/>
              </a:rPr>
              <a:t>psyykkisenä</a:t>
            </a:r>
            <a:r>
              <a:rPr lang="en-US" sz="1300">
                <a:latin typeface="Arial" panose="020B0604020202020204" pitchFamily="34" charset="0"/>
              </a:rPr>
              <a:t> ja </a:t>
            </a:r>
            <a:r>
              <a:rPr lang="en-US" sz="1300" err="1">
                <a:latin typeface="Arial" panose="020B0604020202020204" pitchFamily="34" charset="0"/>
              </a:rPr>
              <a:t>sosiaalisena</a:t>
            </a:r>
            <a:r>
              <a:rPr lang="en-US" sz="1300">
                <a:latin typeface="Arial" panose="020B0604020202020204" pitchFamily="34" charset="0"/>
              </a:rPr>
              <a:t> </a:t>
            </a:r>
            <a:r>
              <a:rPr lang="en-US" sz="1300" err="1">
                <a:latin typeface="Arial" panose="020B0604020202020204" pitchFamily="34" charset="0"/>
              </a:rPr>
              <a:t>hyvinvointina</a:t>
            </a:r>
            <a:r>
              <a:rPr lang="en-US" sz="1300">
                <a:latin typeface="Arial" panose="020B0604020202020204" pitchFamily="34" charset="0"/>
              </a:rPr>
              <a:t>. </a:t>
            </a:r>
            <a:r>
              <a:rPr lang="en-US" sz="1300" err="1">
                <a:latin typeface="Arial" panose="020B0604020202020204" pitchFamily="34" charset="0"/>
              </a:rPr>
              <a:t>Vaikutamme</a:t>
            </a:r>
            <a:r>
              <a:rPr lang="en-US" sz="1300">
                <a:latin typeface="Arial" panose="020B0604020202020204" pitchFamily="34" charset="0"/>
              </a:rPr>
              <a:t> </a:t>
            </a:r>
            <a:r>
              <a:rPr lang="en-US" sz="1300" err="1">
                <a:latin typeface="Arial" panose="020B0604020202020204" pitchFamily="34" charset="0"/>
              </a:rPr>
              <a:t>toiminnallamme</a:t>
            </a:r>
            <a:r>
              <a:rPr lang="en-US" sz="1300">
                <a:latin typeface="Arial" panose="020B0604020202020204" pitchFamily="34" charset="0"/>
              </a:rPr>
              <a:t> </a:t>
            </a:r>
            <a:r>
              <a:rPr lang="en-US" sz="1300" err="1">
                <a:latin typeface="Arial" panose="020B0604020202020204" pitchFamily="34" charset="0"/>
              </a:rPr>
              <a:t>siihen</a:t>
            </a:r>
            <a:r>
              <a:rPr lang="en-US" sz="1300">
                <a:latin typeface="Arial" panose="020B0604020202020204" pitchFamily="34" charset="0"/>
              </a:rPr>
              <a:t>, </a:t>
            </a:r>
            <a:r>
              <a:rPr lang="en-US" sz="1300" err="1">
                <a:latin typeface="Arial" panose="020B0604020202020204" pitchFamily="34" charset="0"/>
              </a:rPr>
              <a:t>että</a:t>
            </a:r>
            <a:r>
              <a:rPr lang="en-US" sz="1300">
                <a:latin typeface="Arial" panose="020B0604020202020204" pitchFamily="34" charset="0"/>
              </a:rPr>
              <a:t> </a:t>
            </a:r>
            <a:r>
              <a:rPr lang="en-US" sz="1300" err="1">
                <a:latin typeface="Arial" panose="020B0604020202020204" pitchFamily="34" charset="0"/>
              </a:rPr>
              <a:t>kaikilla</a:t>
            </a:r>
            <a:r>
              <a:rPr lang="en-US" sz="1300">
                <a:latin typeface="Arial" panose="020B0604020202020204" pitchFamily="34" charset="0"/>
              </a:rPr>
              <a:t> on </a:t>
            </a:r>
            <a:r>
              <a:rPr lang="en-US" sz="1300" err="1">
                <a:latin typeface="Arial" panose="020B0604020202020204" pitchFamily="34" charset="0"/>
              </a:rPr>
              <a:t>yhtäläiset</a:t>
            </a:r>
            <a:r>
              <a:rPr lang="en-US" sz="1300">
                <a:latin typeface="Arial" panose="020B0604020202020204" pitchFamily="34" charset="0"/>
              </a:rPr>
              <a:t> </a:t>
            </a:r>
            <a:r>
              <a:rPr lang="en-US" sz="1300" err="1">
                <a:latin typeface="Arial" panose="020B0604020202020204" pitchFamily="34" charset="0"/>
              </a:rPr>
              <a:t>mahdollisuudet</a:t>
            </a:r>
            <a:r>
              <a:rPr lang="en-US" sz="1300">
                <a:latin typeface="Arial" panose="020B0604020202020204" pitchFamily="34" charset="0"/>
              </a:rPr>
              <a:t> </a:t>
            </a:r>
            <a:r>
              <a:rPr lang="en-US" sz="1300" err="1">
                <a:latin typeface="Arial" panose="020B0604020202020204" pitchFamily="34" charset="0"/>
              </a:rPr>
              <a:t>saada</a:t>
            </a:r>
            <a:r>
              <a:rPr lang="en-US" sz="1300">
                <a:latin typeface="Arial" panose="020B0604020202020204" pitchFamily="34" charset="0"/>
              </a:rPr>
              <a:t> </a:t>
            </a:r>
            <a:r>
              <a:rPr lang="en-US" sz="1300" err="1">
                <a:latin typeface="Arial" panose="020B0604020202020204" pitchFamily="34" charset="0"/>
              </a:rPr>
              <a:t>tarvitsemaansa</a:t>
            </a:r>
            <a:r>
              <a:rPr lang="en-US" sz="1300">
                <a:latin typeface="Arial" panose="020B0604020202020204" pitchFamily="34" charset="0"/>
              </a:rPr>
              <a:t> </a:t>
            </a:r>
            <a:r>
              <a:rPr lang="en-US" sz="1300" err="1">
                <a:latin typeface="Arial" panose="020B0604020202020204" pitchFamily="34" charset="0"/>
              </a:rPr>
              <a:t>apua</a:t>
            </a:r>
            <a:r>
              <a:rPr lang="en-US" sz="1300">
                <a:latin typeface="Arial" panose="020B0604020202020204" pitchFamily="34" charset="0"/>
              </a:rPr>
              <a:t> ja </a:t>
            </a:r>
            <a:r>
              <a:rPr lang="en-US" sz="1300" err="1">
                <a:latin typeface="Arial" panose="020B0604020202020204" pitchFamily="34" charset="0"/>
              </a:rPr>
              <a:t>tukea</a:t>
            </a:r>
            <a:r>
              <a:rPr lang="en-US" sz="1300">
                <a:latin typeface="Arial" panose="020B0604020202020204" pitchFamily="34" charset="0"/>
              </a:rPr>
              <a:t>.  </a:t>
            </a:r>
          </a:p>
          <a:p>
            <a:endParaRPr lang="en-US" sz="1300">
              <a:latin typeface="Arial" panose="020B0604020202020204" pitchFamily="34" charset="0"/>
            </a:endParaRPr>
          </a:p>
          <a:p>
            <a:r>
              <a:rPr lang="en-US" sz="1300" err="1">
                <a:latin typeface="Arial" panose="020B0604020202020204" pitchFamily="34" charset="0"/>
              </a:rPr>
              <a:t>Vahvistamme</a:t>
            </a:r>
            <a:r>
              <a:rPr lang="en-US" sz="1300">
                <a:latin typeface="Arial" panose="020B0604020202020204" pitchFamily="34" charset="0"/>
              </a:rPr>
              <a:t> </a:t>
            </a:r>
            <a:r>
              <a:rPr lang="en-US" sz="1300" err="1">
                <a:latin typeface="Arial" panose="020B0604020202020204" pitchFamily="34" charset="0"/>
              </a:rPr>
              <a:t>ihmisten</a:t>
            </a:r>
            <a:r>
              <a:rPr lang="en-US" sz="1300">
                <a:latin typeface="Arial" panose="020B0604020202020204" pitchFamily="34" charset="0"/>
              </a:rPr>
              <a:t> </a:t>
            </a:r>
            <a:r>
              <a:rPr lang="en-US" sz="1300" err="1">
                <a:latin typeface="Arial" panose="020B0604020202020204" pitchFamily="34" charset="0"/>
              </a:rPr>
              <a:t>hyvinvointia</a:t>
            </a:r>
            <a:r>
              <a:rPr lang="en-US" sz="1300">
                <a:latin typeface="Arial" panose="020B0604020202020204" pitchFamily="34" charset="0"/>
              </a:rPr>
              <a:t> ja </a:t>
            </a:r>
            <a:r>
              <a:rPr lang="en-US" sz="1300" err="1">
                <a:latin typeface="Arial" panose="020B0604020202020204" pitchFamily="34" charset="0"/>
              </a:rPr>
              <a:t>terveyttä</a:t>
            </a:r>
            <a:r>
              <a:rPr lang="en-US" sz="1300">
                <a:latin typeface="Arial" panose="020B0604020202020204" pitchFamily="34" charset="0"/>
              </a:rPr>
              <a:t>, </a:t>
            </a:r>
            <a:r>
              <a:rPr lang="en-US" sz="1300" err="1">
                <a:latin typeface="Arial" panose="020B0604020202020204" pitchFamily="34" charset="0"/>
              </a:rPr>
              <a:t>jotta</a:t>
            </a:r>
            <a:r>
              <a:rPr lang="en-US" sz="1300">
                <a:latin typeface="Arial" panose="020B0604020202020204" pitchFamily="34" charset="0"/>
              </a:rPr>
              <a:t> </a:t>
            </a:r>
            <a:r>
              <a:rPr lang="en-US" sz="1300" err="1">
                <a:latin typeface="Arial" panose="020B0604020202020204" pitchFamily="34" charset="0"/>
              </a:rPr>
              <a:t>yksilöt</a:t>
            </a:r>
            <a:r>
              <a:rPr lang="en-US" sz="1300">
                <a:latin typeface="Arial" panose="020B0604020202020204" pitchFamily="34" charset="0"/>
              </a:rPr>
              <a:t> ja </a:t>
            </a:r>
            <a:r>
              <a:rPr lang="en-US" sz="1300" err="1">
                <a:latin typeface="Arial" panose="020B0604020202020204" pitchFamily="34" charset="0"/>
              </a:rPr>
              <a:t>yhteisöt</a:t>
            </a:r>
            <a:r>
              <a:rPr lang="en-US" sz="1300">
                <a:latin typeface="Arial" panose="020B0604020202020204" pitchFamily="34" charset="0"/>
              </a:rPr>
              <a:t> </a:t>
            </a:r>
            <a:r>
              <a:rPr lang="en-US" sz="1300" err="1">
                <a:latin typeface="Arial" panose="020B0604020202020204" pitchFamily="34" charset="0"/>
              </a:rPr>
              <a:t>olisivat</a:t>
            </a:r>
            <a:r>
              <a:rPr lang="en-US" sz="1300">
                <a:latin typeface="Arial" panose="020B0604020202020204" pitchFamily="34" charset="0"/>
              </a:rPr>
              <a:t> </a:t>
            </a:r>
            <a:r>
              <a:rPr lang="en-US" sz="1300" err="1">
                <a:latin typeface="Arial" panose="020B0604020202020204" pitchFamily="34" charset="0"/>
              </a:rPr>
              <a:t>vahvempia</a:t>
            </a:r>
            <a:r>
              <a:rPr lang="en-US" sz="1300">
                <a:latin typeface="Arial" panose="020B0604020202020204" pitchFamily="34" charset="0"/>
              </a:rPr>
              <a:t> </a:t>
            </a:r>
            <a:r>
              <a:rPr lang="en-US" sz="1300" err="1">
                <a:latin typeface="Arial" panose="020B0604020202020204" pitchFamily="34" charset="0"/>
              </a:rPr>
              <a:t>häiriötilanteiden</a:t>
            </a:r>
            <a:r>
              <a:rPr lang="en-US" sz="1300">
                <a:latin typeface="Arial" panose="020B0604020202020204" pitchFamily="34" charset="0"/>
              </a:rPr>
              <a:t> </a:t>
            </a:r>
            <a:r>
              <a:rPr lang="en-US" sz="1300" err="1">
                <a:latin typeface="Arial" panose="020B0604020202020204" pitchFamily="34" charset="0"/>
              </a:rPr>
              <a:t>sattuessa</a:t>
            </a:r>
            <a:r>
              <a:rPr lang="en-US" sz="1300">
                <a:latin typeface="Arial" panose="020B0604020202020204" pitchFamily="34" charset="0"/>
              </a:rPr>
              <a:t>. </a:t>
            </a:r>
            <a:r>
              <a:rPr lang="en-US" sz="1300" err="1">
                <a:latin typeface="Arial" panose="020B0604020202020204" pitchFamily="34" charset="0"/>
              </a:rPr>
              <a:t>Parannamme</a:t>
            </a:r>
            <a:r>
              <a:rPr lang="en-US" sz="1300">
                <a:latin typeface="Arial" panose="020B0604020202020204" pitchFamily="34" charset="0"/>
              </a:rPr>
              <a:t> </a:t>
            </a:r>
            <a:r>
              <a:rPr lang="en-US" sz="1300" err="1">
                <a:latin typeface="Arial" panose="020B0604020202020204" pitchFamily="34" charset="0"/>
              </a:rPr>
              <a:t>ihmisten</a:t>
            </a:r>
            <a:r>
              <a:rPr lang="en-US" sz="1300">
                <a:latin typeface="Arial" panose="020B0604020202020204" pitchFamily="34" charset="0"/>
              </a:rPr>
              <a:t> </a:t>
            </a:r>
            <a:r>
              <a:rPr lang="en-US" sz="1300" err="1">
                <a:latin typeface="Arial" panose="020B0604020202020204" pitchFamily="34" charset="0"/>
              </a:rPr>
              <a:t>toiminta</a:t>
            </a:r>
            <a:r>
              <a:rPr lang="en-US" sz="1300">
                <a:latin typeface="Arial" panose="020B0604020202020204" pitchFamily="34" charset="0"/>
              </a:rPr>
              <a:t>- ja </a:t>
            </a:r>
            <a:r>
              <a:rPr lang="en-US" sz="1300" err="1">
                <a:latin typeface="Arial" panose="020B0604020202020204" pitchFamily="34" charset="0"/>
              </a:rPr>
              <a:t>kriisinsietokykyä</a:t>
            </a:r>
            <a:r>
              <a:rPr lang="en-US" sz="1300">
                <a:latin typeface="Arial" panose="020B0604020202020204" pitchFamily="34" charset="0"/>
              </a:rPr>
              <a:t>. </a:t>
            </a:r>
            <a:r>
              <a:rPr lang="en-US" sz="1300" err="1">
                <a:latin typeface="Arial" panose="020B0604020202020204" pitchFamily="34" charset="0"/>
              </a:rPr>
              <a:t>Yhteisöperustainen</a:t>
            </a:r>
            <a:r>
              <a:rPr lang="en-US" sz="1300">
                <a:latin typeface="Arial" panose="020B0604020202020204" pitchFamily="34" charset="0"/>
              </a:rPr>
              <a:t> </a:t>
            </a:r>
            <a:r>
              <a:rPr lang="en-US" sz="1300" err="1">
                <a:latin typeface="Arial" panose="020B0604020202020204" pitchFamily="34" charset="0"/>
              </a:rPr>
              <a:t>terveystyö</a:t>
            </a:r>
            <a:r>
              <a:rPr lang="en-US" sz="1300">
                <a:latin typeface="Arial" panose="020B0604020202020204" pitchFamily="34" charset="0"/>
              </a:rPr>
              <a:t> </a:t>
            </a:r>
            <a:r>
              <a:rPr lang="en-US" sz="1300" err="1">
                <a:latin typeface="Arial" panose="020B0604020202020204" pitchFamily="34" charset="0"/>
              </a:rPr>
              <a:t>luo</a:t>
            </a:r>
            <a:r>
              <a:rPr lang="en-US" sz="1300">
                <a:latin typeface="Arial" panose="020B0604020202020204" pitchFamily="34" charset="0"/>
              </a:rPr>
              <a:t> </a:t>
            </a:r>
            <a:r>
              <a:rPr lang="en-US" sz="1300" err="1">
                <a:latin typeface="Arial" panose="020B0604020202020204" pitchFamily="34" charset="0"/>
              </a:rPr>
              <a:t>valmiutta</a:t>
            </a:r>
            <a:r>
              <a:rPr lang="en-US" sz="1300">
                <a:latin typeface="Arial" panose="020B0604020202020204" pitchFamily="34" charset="0"/>
              </a:rPr>
              <a:t> </a:t>
            </a:r>
            <a:r>
              <a:rPr lang="en-US" sz="1300" err="1">
                <a:latin typeface="Arial" panose="020B0604020202020204" pitchFamily="34" charset="0"/>
              </a:rPr>
              <a:t>toimia</a:t>
            </a:r>
            <a:r>
              <a:rPr lang="en-US" sz="1300">
                <a:latin typeface="Arial" panose="020B0604020202020204" pitchFamily="34" charset="0"/>
              </a:rPr>
              <a:t> </a:t>
            </a:r>
            <a:r>
              <a:rPr lang="en-US" sz="1300" err="1">
                <a:latin typeface="Arial" panose="020B0604020202020204" pitchFamily="34" charset="0"/>
              </a:rPr>
              <a:t>myös</a:t>
            </a:r>
            <a:r>
              <a:rPr lang="en-US" sz="1300">
                <a:latin typeface="Arial" panose="020B0604020202020204" pitchFamily="34" charset="0"/>
              </a:rPr>
              <a:t> </a:t>
            </a:r>
            <a:r>
              <a:rPr lang="en-US" sz="1300" err="1">
                <a:latin typeface="Arial" panose="020B0604020202020204" pitchFamily="34" charset="0"/>
              </a:rPr>
              <a:t>kriisi</a:t>
            </a:r>
            <a:r>
              <a:rPr lang="en-US" sz="1300">
                <a:latin typeface="Arial" panose="020B0604020202020204" pitchFamily="34" charset="0"/>
              </a:rPr>
              <a:t>- ja </a:t>
            </a:r>
            <a:r>
              <a:rPr lang="en-US" sz="1300" err="1">
                <a:latin typeface="Arial" panose="020B0604020202020204" pitchFamily="34" charset="0"/>
              </a:rPr>
              <a:t>konfliktitilanteissa</a:t>
            </a:r>
            <a:r>
              <a:rPr lang="en-US" sz="1300">
                <a:latin typeface="Arial" panose="020B0604020202020204" pitchFamily="34" charset="0"/>
              </a:rPr>
              <a:t> </a:t>
            </a:r>
            <a:r>
              <a:rPr lang="en-US" sz="1300" err="1">
                <a:latin typeface="Arial" panose="020B0604020202020204" pitchFamily="34" charset="0"/>
              </a:rPr>
              <a:t>Suomessa</a:t>
            </a:r>
            <a:r>
              <a:rPr lang="en-US" sz="1300">
                <a:latin typeface="Arial" panose="020B0604020202020204" pitchFamily="34" charset="0"/>
              </a:rPr>
              <a:t> ja </a:t>
            </a:r>
            <a:r>
              <a:rPr lang="en-US" sz="1300" err="1">
                <a:latin typeface="Arial" panose="020B0604020202020204" pitchFamily="34" charset="0"/>
              </a:rPr>
              <a:t>maailmalla</a:t>
            </a:r>
            <a:r>
              <a:rPr lang="en-US" sz="1300">
                <a:latin typeface="Arial" panose="020B0604020202020204" pitchFamily="34" charset="0"/>
              </a:rPr>
              <a:t>. </a:t>
            </a:r>
          </a:p>
          <a:p>
            <a:endParaRPr lang="en-US" sz="1300">
              <a:latin typeface="Arial" panose="020B0604020202020204" pitchFamily="34" charset="0"/>
            </a:endParaRPr>
          </a:p>
          <a:p>
            <a:r>
              <a:rPr lang="en-US" sz="1300" err="1">
                <a:latin typeface="Arial" panose="020B0604020202020204" pitchFamily="34" charset="0"/>
              </a:rPr>
              <a:t>Tavoitteenamme</a:t>
            </a:r>
            <a:r>
              <a:rPr lang="en-US" sz="1300">
                <a:latin typeface="Arial" panose="020B0604020202020204" pitchFamily="34" charset="0"/>
              </a:rPr>
              <a:t> on, </a:t>
            </a:r>
            <a:r>
              <a:rPr lang="en-US" sz="1300" err="1">
                <a:latin typeface="Arial" panose="020B0604020202020204" pitchFamily="34" charset="0"/>
              </a:rPr>
              <a:t>että</a:t>
            </a:r>
            <a:r>
              <a:rPr lang="en-US" sz="1300">
                <a:latin typeface="Arial" panose="020B0604020202020204" pitchFamily="34" charset="0"/>
              </a:rPr>
              <a:t> </a:t>
            </a:r>
            <a:r>
              <a:rPr lang="en-US" sz="1300" err="1">
                <a:latin typeface="Arial" panose="020B0604020202020204" pitchFamily="34" charset="0"/>
              </a:rPr>
              <a:t>jokaisessa</a:t>
            </a:r>
            <a:r>
              <a:rPr lang="en-US" sz="1300">
                <a:latin typeface="Arial" panose="020B0604020202020204" pitchFamily="34" charset="0"/>
              </a:rPr>
              <a:t> </a:t>
            </a:r>
            <a:r>
              <a:rPr lang="en-US" sz="1300" err="1">
                <a:latin typeface="Arial" panose="020B0604020202020204" pitchFamily="34" charset="0"/>
              </a:rPr>
              <a:t>kodissa</a:t>
            </a:r>
            <a:r>
              <a:rPr lang="en-US" sz="1300">
                <a:latin typeface="Arial" panose="020B0604020202020204" pitchFamily="34" charset="0"/>
              </a:rPr>
              <a:t>, </a:t>
            </a:r>
            <a:r>
              <a:rPr lang="en-US" sz="1300" err="1">
                <a:latin typeface="Arial" panose="020B0604020202020204" pitchFamily="34" charset="0"/>
              </a:rPr>
              <a:t>työpaikalla</a:t>
            </a:r>
            <a:r>
              <a:rPr lang="en-US" sz="1300">
                <a:latin typeface="Arial" panose="020B0604020202020204" pitchFamily="34" charset="0"/>
              </a:rPr>
              <a:t> ja </a:t>
            </a:r>
            <a:r>
              <a:rPr lang="en-US" sz="1300" err="1">
                <a:latin typeface="Arial" panose="020B0604020202020204" pitchFamily="34" charset="0"/>
              </a:rPr>
              <a:t>yhteisössä</a:t>
            </a:r>
            <a:r>
              <a:rPr lang="en-US" sz="1300">
                <a:latin typeface="Arial" panose="020B0604020202020204" pitchFamily="34" charset="0"/>
              </a:rPr>
              <a:t> on </a:t>
            </a:r>
            <a:r>
              <a:rPr lang="en-US" sz="1300" err="1">
                <a:latin typeface="Arial" panose="020B0604020202020204" pitchFamily="34" charset="0"/>
              </a:rPr>
              <a:t>ensiaputaitoisia</a:t>
            </a:r>
            <a:r>
              <a:rPr lang="en-US" sz="1300">
                <a:latin typeface="Arial" panose="020B0604020202020204" pitchFamily="34" charset="0"/>
              </a:rPr>
              <a:t> </a:t>
            </a:r>
            <a:r>
              <a:rPr lang="en-US" sz="1300" err="1">
                <a:latin typeface="Arial" panose="020B0604020202020204" pitchFamily="34" charset="0"/>
              </a:rPr>
              <a:t>ihmisiä</a:t>
            </a:r>
            <a:r>
              <a:rPr lang="en-US" sz="1300">
                <a:latin typeface="Arial" panose="020B0604020202020204" pitchFamily="34" charset="0"/>
              </a:rPr>
              <a:t>. </a:t>
            </a:r>
            <a:r>
              <a:rPr lang="en-US" sz="1300" err="1">
                <a:latin typeface="Arial" panose="020B0604020202020204" pitchFamily="34" charset="0"/>
              </a:rPr>
              <a:t>Ensiapu</a:t>
            </a:r>
            <a:r>
              <a:rPr lang="en-US" sz="1300">
                <a:latin typeface="Arial" panose="020B0604020202020204" pitchFamily="34" charset="0"/>
              </a:rPr>
              <a:t>- ja </a:t>
            </a:r>
            <a:r>
              <a:rPr lang="en-US" sz="1300" err="1">
                <a:latin typeface="Arial" panose="020B0604020202020204" pitchFamily="34" charset="0"/>
              </a:rPr>
              <a:t>päivystystoimintamme</a:t>
            </a:r>
            <a:r>
              <a:rPr lang="en-US" sz="1300">
                <a:latin typeface="Arial" panose="020B0604020202020204" pitchFamily="34" charset="0"/>
              </a:rPr>
              <a:t> on </a:t>
            </a:r>
            <a:r>
              <a:rPr lang="en-US" sz="1300" err="1">
                <a:latin typeface="Arial" panose="020B0604020202020204" pitchFamily="34" charset="0"/>
              </a:rPr>
              <a:t>laadukasta</a:t>
            </a:r>
            <a:r>
              <a:rPr lang="en-US" sz="1300">
                <a:latin typeface="Arial" panose="020B0604020202020204" pitchFamily="34" charset="0"/>
              </a:rPr>
              <a:t> ja </a:t>
            </a:r>
            <a:r>
              <a:rPr lang="en-US" sz="1300" err="1">
                <a:latin typeface="Arial" panose="020B0604020202020204" pitchFamily="34" charset="0"/>
              </a:rPr>
              <a:t>tapahtumaturvallisuutta</a:t>
            </a:r>
            <a:r>
              <a:rPr lang="en-US" sz="1300">
                <a:latin typeface="Arial" panose="020B0604020202020204" pitchFamily="34" charset="0"/>
              </a:rPr>
              <a:t> </a:t>
            </a:r>
            <a:r>
              <a:rPr lang="en-US" sz="1300" err="1">
                <a:latin typeface="Arial" panose="020B0604020202020204" pitchFamily="34" charset="0"/>
              </a:rPr>
              <a:t>parantavaa</a:t>
            </a:r>
            <a:r>
              <a:rPr lang="en-US" sz="1300">
                <a:latin typeface="Arial" panose="020B0604020202020204" pitchFamily="34" charset="0"/>
              </a:rPr>
              <a:t>.</a:t>
            </a:r>
          </a:p>
          <a:p>
            <a:endParaRPr lang="en-US" sz="1451" i="1">
              <a:solidFill>
                <a:srgbClr val="FF0000"/>
              </a:solidFill>
              <a:latin typeface="Arial Nova"/>
              <a:cs typeface="Calibri"/>
            </a:endParaRPr>
          </a:p>
        </p:txBody>
      </p:sp>
      <p:pic>
        <p:nvPicPr>
          <p:cNvPr id="4" name="Kuva 3" descr="Kuva, joka sisältää kohteen henkilö, vaate, Ihmisen kasvot, ulkovaatteet&#10;&#10;Kuvaus luotu automaattisesti">
            <a:extLst>
              <a:ext uri="{FF2B5EF4-FFF2-40B4-BE49-F238E27FC236}">
                <a16:creationId xmlns:a16="http://schemas.microsoft.com/office/drawing/2014/main" id="{E4791C67-5337-8256-06F2-35FF6C70B2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7579" y="180"/>
            <a:ext cx="5493786" cy="6859515"/>
          </a:xfrm>
          <a:prstGeom prst="rect">
            <a:avLst/>
          </a:prstGeom>
        </p:spPr>
      </p:pic>
    </p:spTree>
    <p:extLst>
      <p:ext uri="{BB962C8B-B14F-4D97-AF65-F5344CB8AC3E}">
        <p14:creationId xmlns:p14="http://schemas.microsoft.com/office/powerpoint/2010/main" val="2919949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579B868E-CD1A-B117-CEE1-B858C097B74A}"/>
              </a:ext>
            </a:extLst>
          </p:cNvPr>
          <p:cNvSpPr>
            <a:spLocks noGrp="1"/>
          </p:cNvSpPr>
          <p:nvPr>
            <p:ph type="body" idx="14"/>
          </p:nvPr>
        </p:nvSpPr>
        <p:spPr>
          <a:xfrm>
            <a:off x="855618" y="1166949"/>
            <a:ext cx="10702415" cy="4112326"/>
          </a:xfrm>
        </p:spPr>
        <p:txBody>
          <a:bodyPr numCol="1"/>
          <a:lstStyle/>
          <a:p>
            <a:pPr marL="398780" indent="-342900">
              <a:spcBef>
                <a:spcPts val="1000"/>
              </a:spcBef>
              <a:buFont typeface="Arial" panose="020B0604020202020204" pitchFamily="34" charset="0"/>
              <a:buChar char="•"/>
            </a:pPr>
            <a:r>
              <a:rPr lang="fi-FI" sz="2000" b="0"/>
              <a:t>Kutsumme myös avunsaajia mukaan vapaaehtoiseksi.</a:t>
            </a:r>
            <a:endParaRPr lang="fi-FI"/>
          </a:p>
          <a:p>
            <a:pPr marL="398780" indent="-342900">
              <a:spcBef>
                <a:spcPts val="1000"/>
              </a:spcBef>
              <a:buFont typeface="Arial" panose="020B0604020202020204" pitchFamily="34" charset="0"/>
              <a:buChar char="•"/>
            </a:pPr>
            <a:r>
              <a:rPr lang="fi-FI" sz="2000">
                <a:latin typeface="Arial"/>
                <a:cs typeface="Arial"/>
              </a:rPr>
              <a:t>Otamme nuoret ja maahan muuttaneet mukaan toimintaan.</a:t>
            </a:r>
          </a:p>
          <a:p>
            <a:pPr marL="398780" indent="-342900">
              <a:spcBef>
                <a:spcPts val="1000"/>
              </a:spcBef>
              <a:buFont typeface="Arial" panose="020B0604020202020204" pitchFamily="34" charset="0"/>
              <a:buChar char="•"/>
            </a:pPr>
            <a:r>
              <a:rPr lang="fi-FI" sz="2000"/>
              <a:t>Toteutamme osallisuutta lisäävää matalankynnyksen toimintaa, kuten kohtaamiskahviloita.</a:t>
            </a:r>
          </a:p>
          <a:p>
            <a:pPr marL="398780" indent="-342900">
              <a:spcBef>
                <a:spcPts val="1000"/>
              </a:spcBef>
              <a:buFont typeface="Arial" panose="020B0604020202020204" pitchFamily="34" charset="0"/>
              <a:buChar char="•"/>
            </a:pPr>
            <a:r>
              <a:rPr lang="fi-FI" sz="2000"/>
              <a:t>Otamme käyttöön kotoutumista tukevan vapaaehtoistoiminnan malleja.</a:t>
            </a:r>
          </a:p>
          <a:p>
            <a:pPr marL="398780" indent="-342900">
              <a:spcBef>
                <a:spcPts val="1000"/>
              </a:spcBef>
              <a:buFont typeface="Arial" panose="020B0604020202020204" pitchFamily="34" charset="0"/>
              <a:buChar char="•"/>
            </a:pPr>
            <a:r>
              <a:rPr lang="fi-FI" sz="2000">
                <a:latin typeface="Arial"/>
                <a:cs typeface="Arial"/>
              </a:rPr>
              <a:t>Kehitämme esteetöntä, kaikille saavutettavaa ja osallisuutta lisäävää ruoka-aputoimintaa.</a:t>
            </a:r>
          </a:p>
          <a:p>
            <a:pPr marL="398780" indent="-342900">
              <a:spcBef>
                <a:spcPts val="1000"/>
              </a:spcBef>
              <a:buFont typeface="Arial" panose="020B0604020202020204" pitchFamily="34" charset="0"/>
              <a:buChar char="•"/>
            </a:pPr>
            <a:r>
              <a:rPr lang="fi-FI" sz="2000"/>
              <a:t>Toimimme aktiivisesti alueen verkostoissa (mm. muut järjestöt, viranomaiset, oppilaitokset) ja kehittämme yhteistyötä kunnan kanssa.</a:t>
            </a:r>
          </a:p>
          <a:p>
            <a:pPr marL="398780" indent="-342900">
              <a:spcBef>
                <a:spcPts val="1000"/>
              </a:spcBef>
              <a:buFont typeface="Arial" panose="020B0604020202020204" pitchFamily="34" charset="0"/>
              <a:buChar char="•"/>
            </a:pPr>
            <a:r>
              <a:rPr lang="fi-FI" sz="2000"/>
              <a:t>Kartoitamme oman alueemme avun tarpeita ja vastaamme eniten apua tarvitsevien avun tarpeeseen</a:t>
            </a:r>
          </a:p>
          <a:p>
            <a:pPr marL="398780" indent="-342900">
              <a:buFont typeface="Arial" panose="020B0604020202020204" pitchFamily="34" charset="0"/>
              <a:buChar char="•"/>
            </a:pPr>
            <a:endParaRPr lang="fi-FI" sz="2000"/>
          </a:p>
          <a:p>
            <a:pPr marL="55880"/>
            <a:r>
              <a:rPr lang="fi-FI" sz="2000"/>
              <a:t>Linkkejä: </a:t>
            </a:r>
          </a:p>
          <a:p>
            <a:pPr marL="398780" indent="-342900">
              <a:buFont typeface="Arial" panose="020B0604020202020204" pitchFamily="34" charset="0"/>
              <a:buChar char="•"/>
            </a:pPr>
            <a:r>
              <a:rPr lang="fi-FI" sz="2000">
                <a:hlinkClick r:id="rId3"/>
              </a:rPr>
              <a:t>https://rednet.punainenristi.fi/kotoutumisentuki</a:t>
            </a:r>
            <a:endParaRPr lang="fi-FI" sz="2000"/>
          </a:p>
          <a:p>
            <a:pPr marL="398780" indent="-342900">
              <a:buFont typeface="Arial" panose="020B0604020202020204" pitchFamily="34" charset="0"/>
              <a:buChar char="•"/>
            </a:pPr>
            <a:r>
              <a:rPr lang="fi-FI" sz="2000">
                <a:hlinkClick r:id="rId4"/>
              </a:rPr>
              <a:t>https://rednet.punainenristi.fi/ruoka-apu</a:t>
            </a:r>
            <a:endParaRPr lang="fi-FI" sz="2000"/>
          </a:p>
          <a:p>
            <a:pPr marR="38735">
              <a:lnSpc>
                <a:spcPct val="103000"/>
              </a:lnSpc>
            </a:pPr>
            <a:endParaRPr lang="fi-FI" sz="2000"/>
          </a:p>
        </p:txBody>
      </p:sp>
      <p:sp>
        <p:nvSpPr>
          <p:cNvPr id="6" name="Tekstiruutu 5">
            <a:extLst>
              <a:ext uri="{FF2B5EF4-FFF2-40B4-BE49-F238E27FC236}">
                <a16:creationId xmlns:a16="http://schemas.microsoft.com/office/drawing/2014/main" id="{D26F71B5-61F3-E627-F52A-649DD639382A}"/>
              </a:ext>
            </a:extLst>
          </p:cNvPr>
          <p:cNvSpPr txBox="1"/>
          <p:nvPr/>
        </p:nvSpPr>
        <p:spPr>
          <a:xfrm>
            <a:off x="752290" y="506210"/>
            <a:ext cx="8626842" cy="830997"/>
          </a:xfrm>
          <a:prstGeom prst="rect">
            <a:avLst/>
          </a:prstGeom>
          <a:noFill/>
        </p:spPr>
        <p:txBody>
          <a:bodyPr wrap="square">
            <a:spAutoFit/>
          </a:bodyPr>
          <a:lstStyle/>
          <a:p>
            <a:r>
              <a:rPr lang="fi-FI" sz="2400" b="1">
                <a:solidFill>
                  <a:srgbClr val="C00000"/>
                </a:solidFill>
                <a:latin typeface="Arial"/>
                <a:cs typeface="Arial"/>
              </a:rPr>
              <a:t>Vahvistamme osallisuutta ja yhteistyötä</a:t>
            </a:r>
            <a:br>
              <a:rPr lang="fi-FI" sz="2400"/>
            </a:br>
            <a:endParaRPr lang="fi-FI" sz="2400" b="1">
              <a:solidFill>
                <a:srgbClr val="C00000"/>
              </a:solidFill>
            </a:endParaRPr>
          </a:p>
        </p:txBody>
      </p:sp>
    </p:spTree>
    <p:extLst>
      <p:ext uri="{BB962C8B-B14F-4D97-AF65-F5344CB8AC3E}">
        <p14:creationId xmlns:p14="http://schemas.microsoft.com/office/powerpoint/2010/main" val="4037045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8165D1-11FA-14C6-F088-E836AD306EA1}"/>
              </a:ext>
            </a:extLst>
          </p:cNvPr>
          <p:cNvSpPr>
            <a:spLocks noGrp="1"/>
          </p:cNvSpPr>
          <p:nvPr>
            <p:ph type="title"/>
          </p:nvPr>
        </p:nvSpPr>
        <p:spPr>
          <a:xfrm>
            <a:off x="440267" y="298862"/>
            <a:ext cx="10515600" cy="781750"/>
          </a:xfrm>
        </p:spPr>
        <p:txBody>
          <a:bodyPr/>
          <a:lstStyle/>
          <a:p>
            <a:br>
              <a:rPr lang="fi-FI" sz="2200" b="1">
                <a:solidFill>
                  <a:srgbClr val="C00000"/>
                </a:solidFill>
                <a:effectLst/>
                <a:latin typeface="Arial" panose="020B0604020202020204" pitchFamily="34" charset="0"/>
                <a:ea typeface="Yu Gothic Light" panose="020B0300000000000000" pitchFamily="34" charset="-128"/>
              </a:rPr>
            </a:br>
            <a:r>
              <a:rPr lang="fi-FI" sz="2200" b="1">
                <a:solidFill>
                  <a:srgbClr val="C00000"/>
                </a:solidFill>
                <a:effectLst/>
                <a:latin typeface="Arial" panose="020B0604020202020204" pitchFamily="34" charset="0"/>
                <a:ea typeface="Yu Gothic Light" panose="020B0300000000000000" pitchFamily="34" charset="-128"/>
              </a:rPr>
              <a:t>Kehitämme yksinäisyystyötämme ja vahvistamme psykososiaalista tukea</a:t>
            </a:r>
            <a:br>
              <a:rPr lang="fi-FI" sz="2200" b="1">
                <a:solidFill>
                  <a:srgbClr val="C00000"/>
                </a:solidFill>
                <a:effectLst/>
                <a:latin typeface="Arial" panose="020B0604020202020204" pitchFamily="34" charset="0"/>
                <a:ea typeface="Yu Gothic Light" panose="020B0300000000000000" pitchFamily="34" charset="-128"/>
              </a:rPr>
            </a:br>
            <a:br>
              <a:rPr lang="fi-FI" sz="2200">
                <a:solidFill>
                  <a:srgbClr val="C00000"/>
                </a:solidFill>
              </a:rPr>
            </a:br>
            <a:endParaRPr lang="fi-FI" sz="2200">
              <a:solidFill>
                <a:srgbClr val="C00000"/>
              </a:solidFill>
            </a:endParaRPr>
          </a:p>
        </p:txBody>
      </p:sp>
      <p:sp>
        <p:nvSpPr>
          <p:cNvPr id="3" name="Tekstin paikkamerkki 2">
            <a:extLst>
              <a:ext uri="{FF2B5EF4-FFF2-40B4-BE49-F238E27FC236}">
                <a16:creationId xmlns:a16="http://schemas.microsoft.com/office/drawing/2014/main" id="{579B868E-CD1A-B117-CEE1-B858C097B74A}"/>
              </a:ext>
            </a:extLst>
          </p:cNvPr>
          <p:cNvSpPr>
            <a:spLocks noGrp="1"/>
          </p:cNvSpPr>
          <p:nvPr>
            <p:ph type="body" idx="14"/>
          </p:nvPr>
        </p:nvSpPr>
        <p:spPr>
          <a:xfrm>
            <a:off x="440267" y="963481"/>
            <a:ext cx="11336866" cy="5894519"/>
          </a:xfrm>
        </p:spPr>
        <p:txBody>
          <a:bodyPr numCol="1"/>
          <a:lstStyle/>
          <a:p>
            <a:pPr marL="285750" indent="-285750">
              <a:lnSpc>
                <a:spcPct val="107000"/>
              </a:lnSpc>
              <a:spcBef>
                <a:spcPts val="1000"/>
              </a:spcBef>
              <a:buFont typeface="Arial" panose="020B0604020202020204" pitchFamily="34" charset="0"/>
              <a:buChar char="•"/>
            </a:pPr>
            <a:r>
              <a:rPr lang="fi-FI" sz="2000">
                <a:solidFill>
                  <a:srgbClr val="000000"/>
                </a:solidFill>
              </a:rPr>
              <a:t>Toteutamme monimuotoista ystävätoimintaa  eri kohderyhmille ja käytämme sähköistä ystävävälitysjärjestelmää.</a:t>
            </a:r>
          </a:p>
          <a:p>
            <a:pPr marL="285750" indent="-285750">
              <a:lnSpc>
                <a:spcPct val="107000"/>
              </a:lnSpc>
              <a:spcBef>
                <a:spcPts val="1000"/>
              </a:spcBef>
              <a:buFont typeface="Arial" panose="020B0604020202020204" pitchFamily="34" charset="0"/>
              <a:buChar char="•"/>
            </a:pPr>
            <a:r>
              <a:rPr lang="fi-FI" sz="2000">
                <a:latin typeface="Arial"/>
                <a:ea typeface="Times New Roman" panose="02020603050405020304" pitchFamily="18" charset="0"/>
                <a:cs typeface="Times New Roman"/>
              </a:rPr>
              <a:t>Ylläpidämme henkisen tuen osaamista ja osallistumme psykososiaalisen tuen ja mielenterveysteemojen koulutuksiin.</a:t>
            </a:r>
          </a:p>
          <a:p>
            <a:pPr marL="285750" indent="-285750">
              <a:lnSpc>
                <a:spcPct val="107000"/>
              </a:lnSpc>
              <a:spcBef>
                <a:spcPts val="1000"/>
              </a:spcBef>
              <a:buFont typeface="Arial" panose="020B0604020202020204" pitchFamily="34" charset="0"/>
              <a:buChar char="•"/>
            </a:pPr>
            <a:r>
              <a:rPr lang="fi-FI" sz="2000">
                <a:latin typeface="Arial"/>
                <a:ea typeface="Times New Roman" panose="02020603050405020304" pitchFamily="18" charset="0"/>
                <a:cs typeface="Times New Roman"/>
              </a:rPr>
              <a:t>Kannustamme Punaisen Ristin verkkoavun toimintoihin vapaaehtoisia ja avuntarvitsijoita.</a:t>
            </a:r>
            <a:endParaRPr lang="fi-FI" sz="2000">
              <a:latin typeface="Arial"/>
              <a:cs typeface="Times New Roman"/>
            </a:endParaRPr>
          </a:p>
          <a:p>
            <a:pPr marL="285750" indent="-285750">
              <a:lnSpc>
                <a:spcPct val="107000"/>
              </a:lnSpc>
              <a:spcBef>
                <a:spcPts val="1000"/>
              </a:spcBef>
              <a:buFont typeface="Arial" panose="020B0604020202020204" pitchFamily="34" charset="0"/>
              <a:buChar char="•"/>
            </a:pPr>
            <a:r>
              <a:rPr lang="fi-FI" sz="2000" b="0">
                <a:solidFill>
                  <a:srgbClr val="000000"/>
                </a:solidFill>
              </a:rPr>
              <a:t>Viestimme ystävätoiminnasta, rekrytoimme uusia toimijoita ja vastuuvapaaehtoisia</a:t>
            </a:r>
          </a:p>
          <a:p>
            <a:pPr marL="285750" lvl="0" indent="-285750">
              <a:lnSpc>
                <a:spcPct val="107000"/>
              </a:lnSpc>
              <a:spcBef>
                <a:spcPts val="1000"/>
              </a:spcBef>
              <a:buFont typeface="Arial" panose="020B0604020202020204" pitchFamily="34" charset="0"/>
              <a:buChar char="•"/>
            </a:pPr>
            <a:r>
              <a:rPr lang="fi-FI" sz="2000">
                <a:solidFill>
                  <a:srgbClr val="000000"/>
                </a:solidFill>
              </a:rPr>
              <a:t>Tunnemme oman alueemme verkkovapaaehtoiset ja kutsumme heitä mukaan paikalliseen toimintaan ja vapaaehtoisten tapahtumiin.</a:t>
            </a:r>
          </a:p>
          <a:p>
            <a:pPr marL="285750" indent="-285750">
              <a:spcBef>
                <a:spcPts val="1000"/>
              </a:spcBef>
              <a:buFont typeface="Arial" panose="020B0604020202020204" pitchFamily="34" charset="0"/>
              <a:buChar char="•"/>
            </a:pPr>
            <a:r>
              <a:rPr lang="fi-FI" sz="2000"/>
              <a:t>Tunnistamme osastomme psykososiaalisen tuen resurssit osana kokonaisvalmiutta sekä jaamme tarvittaessa tietoa valtakunnallisesti verkossa tarjolla olevasta psykososiaalisesta tuesta (esim. Nettiturvis).</a:t>
            </a:r>
          </a:p>
          <a:p>
            <a:pPr>
              <a:spcBef>
                <a:spcPts val="1000"/>
              </a:spcBef>
            </a:pPr>
            <a:endParaRPr lang="fi-FI" sz="1000">
              <a:solidFill>
                <a:srgbClr val="000000"/>
              </a:solidFill>
              <a:effectLst/>
              <a:latin typeface="Arial" panose="020B0604020202020204" pitchFamily="34" charset="0"/>
              <a:ea typeface="Arial" panose="020B0604020202020204" pitchFamily="34" charset="0"/>
            </a:endParaRPr>
          </a:p>
          <a:p>
            <a:pPr>
              <a:spcBef>
                <a:spcPts val="1000"/>
              </a:spcBef>
            </a:pPr>
            <a:r>
              <a:rPr lang="fi-FI" sz="2000">
                <a:solidFill>
                  <a:srgbClr val="000000"/>
                </a:solidFill>
                <a:ea typeface="Arial" panose="020B0604020202020204" pitchFamily="34" charset="0"/>
              </a:rPr>
              <a:t>Linkkejä: </a:t>
            </a:r>
          </a:p>
          <a:p>
            <a:pPr marL="342900" indent="-342900">
              <a:spcBef>
                <a:spcPts val="1000"/>
              </a:spcBef>
              <a:buFont typeface="Arial" panose="020B0604020202020204" pitchFamily="34" charset="0"/>
              <a:buChar char="•"/>
            </a:pPr>
            <a:r>
              <a:rPr lang="fi-FI" sz="1600">
                <a:hlinkClick r:id="rId3"/>
              </a:rPr>
              <a:t>https://rednet.punainenristi.fi/vapaaehtoistoimintaa_verkossa</a:t>
            </a:r>
            <a:endParaRPr lang="fi-FI" sz="1600"/>
          </a:p>
          <a:p>
            <a:pPr marL="342900" indent="-342900">
              <a:spcBef>
                <a:spcPts val="1000"/>
              </a:spcBef>
              <a:buFont typeface="Arial" panose="020B0604020202020204" pitchFamily="34" charset="0"/>
              <a:buChar char="•"/>
            </a:pPr>
            <a:r>
              <a:rPr lang="fi-FI" sz="1600">
                <a:hlinkClick r:id="rId4"/>
              </a:rPr>
              <a:t>https://www.punainenristi.fi/hae-apua-ja-tukea/nuortenturvatalot/tukea-ja-toimintaa-verkossa/</a:t>
            </a:r>
            <a:endParaRPr lang="fi-FI" sz="2000">
              <a:solidFill>
                <a:srgbClr val="000000"/>
              </a:solidFill>
              <a:effectLst/>
              <a:latin typeface="Arial" panose="020B0604020202020204" pitchFamily="34" charset="0"/>
              <a:ea typeface="Arial" panose="020B0604020202020204" pitchFamily="34" charset="0"/>
            </a:endParaRPr>
          </a:p>
          <a:p>
            <a:pPr marL="171450" indent="-171450">
              <a:buFont typeface="Arial" panose="020B0604020202020204" pitchFamily="34" charset="0"/>
              <a:buChar char="•"/>
            </a:pPr>
            <a:endParaRPr lang="fi-FI" sz="200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3388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579B868E-CD1A-B117-CEE1-B858C097B74A}"/>
              </a:ext>
            </a:extLst>
          </p:cNvPr>
          <p:cNvSpPr>
            <a:spLocks noGrp="1"/>
          </p:cNvSpPr>
          <p:nvPr>
            <p:ph type="body" idx="14"/>
          </p:nvPr>
        </p:nvSpPr>
        <p:spPr>
          <a:xfrm>
            <a:off x="6329101" y="1963157"/>
            <a:ext cx="5562764" cy="3395608"/>
          </a:xfrm>
        </p:spPr>
        <p:txBody>
          <a:bodyPr numCol="1"/>
          <a:lstStyle/>
          <a:p>
            <a:pPr marL="0" indent="0">
              <a:buNone/>
            </a:pPr>
            <a:endParaRPr lang="fi-FI" sz="1800" dirty="0">
              <a:latin typeface="Arial" panose="020B0604020202020204" pitchFamily="34" charset="0"/>
            </a:endParaRPr>
          </a:p>
          <a:p>
            <a:pPr marL="285750" indent="-285750">
              <a:spcBef>
                <a:spcPts val="1000"/>
              </a:spcBef>
              <a:buFont typeface="Arial" panose="020B0604020202020204" pitchFamily="34" charset="0"/>
              <a:buChar char="•"/>
            </a:pPr>
            <a:r>
              <a:rPr lang="fi-FI" sz="1800" dirty="0">
                <a:latin typeface="Arial" panose="020B0604020202020204" pitchFamily="34" charset="0"/>
              </a:rPr>
              <a:t>Nimeämme ja perehdytämme osastoomme terveyden edistämisen yhteyshenkilön.</a:t>
            </a:r>
          </a:p>
          <a:p>
            <a:pPr marL="285750" indent="-285750">
              <a:spcBef>
                <a:spcPts val="1000"/>
              </a:spcBef>
              <a:buFont typeface="Arial" panose="020B0604020202020204" pitchFamily="34" charset="0"/>
              <a:buChar char="•"/>
            </a:pPr>
            <a:r>
              <a:rPr lang="fi-FI" sz="1800" dirty="0">
                <a:latin typeface="Arial" panose="020B0604020202020204" pitchFamily="34" charset="0"/>
              </a:rPr>
              <a:t>Käynnistämme terveyden edistämisen toimintaa (esim. päihde- tai seksuaaliterveystyö) ja rekrytoimme vapaaehtoisia. </a:t>
            </a:r>
          </a:p>
          <a:p>
            <a:pPr marL="285750" indent="-285750">
              <a:spcBef>
                <a:spcPts val="1000"/>
              </a:spcBef>
              <a:buFont typeface="Arial" panose="020B0604020202020204" pitchFamily="34" charset="0"/>
              <a:buChar char="•"/>
            </a:pPr>
            <a:r>
              <a:rPr lang="fi-FI" sz="1800" dirty="0">
                <a:latin typeface="Arial" panose="020B0604020202020204" pitchFamily="34" charset="0"/>
              </a:rPr>
              <a:t>Järjestämme kokonaisvaltaista päivystystoimintaa (ensiapu, päihdetyö, seksuaaliterveys, henkinen tuki).</a:t>
            </a:r>
          </a:p>
          <a:p>
            <a:pPr marL="285750" indent="-285750">
              <a:spcBef>
                <a:spcPts val="1000"/>
              </a:spcBef>
              <a:buFont typeface="Arial" panose="020B0604020202020204" pitchFamily="34" charset="0"/>
              <a:buChar char="•"/>
            </a:pPr>
            <a:r>
              <a:rPr lang="fi-FI" sz="1800" dirty="0">
                <a:latin typeface="Arial" panose="020B0604020202020204" pitchFamily="34" charset="0"/>
              </a:rPr>
              <a:t>Perustamme ja kehitämme Terveyspisteitä ja tiedotamme Terveyspistetoiminnasta. </a:t>
            </a:r>
          </a:p>
          <a:p>
            <a:pPr marL="285750" indent="-285750">
              <a:spcBef>
                <a:spcPts val="1000"/>
              </a:spcBef>
              <a:buFont typeface="Arial" panose="020B0604020202020204" pitchFamily="34" charset="0"/>
              <a:buChar char="•"/>
            </a:pPr>
            <a:r>
              <a:rPr lang="fi-FI" sz="1800" dirty="0">
                <a:latin typeface="Arial" panose="020B0604020202020204" pitchFamily="34" charset="0"/>
              </a:rPr>
              <a:t>Järjestämme Auttaja –kursseja ja sertifioituja ensiapukursseja.</a:t>
            </a:r>
          </a:p>
          <a:p>
            <a:pPr marL="285750" indent="-285750">
              <a:buFont typeface="Arial" panose="020B0604020202020204" pitchFamily="34" charset="0"/>
              <a:buChar char="•"/>
            </a:pPr>
            <a:endParaRPr lang="fi-FI" sz="1800" dirty="0">
              <a:latin typeface="Arial" panose="020B0604020202020204" pitchFamily="34" charset="0"/>
            </a:endParaRPr>
          </a:p>
          <a:p>
            <a:r>
              <a:rPr lang="fi-FI" sz="1800" dirty="0">
                <a:latin typeface="Arial" panose="020B0604020202020204" pitchFamily="34" charset="0"/>
              </a:rPr>
              <a:t>Linkkejä: </a:t>
            </a:r>
          </a:p>
          <a:p>
            <a:pPr marL="285750" indent="-285750">
              <a:buFont typeface="Arial" panose="020B0604020202020204" pitchFamily="34" charset="0"/>
              <a:buChar char="•"/>
            </a:pPr>
            <a:r>
              <a:rPr lang="fi-FI" sz="1800" dirty="0">
                <a:latin typeface="Arial" panose="020B0604020202020204" pitchFamily="34" charset="0"/>
                <a:hlinkClick r:id="rId3"/>
              </a:rPr>
              <a:t>https://rednet.punainenristi.fi/terveyspisteet</a:t>
            </a:r>
            <a:endParaRPr lang="fi-FI" sz="1800" dirty="0">
              <a:latin typeface="Arial" panose="020B0604020202020204" pitchFamily="34" charset="0"/>
            </a:endParaRPr>
          </a:p>
          <a:p>
            <a:pPr marL="285750" indent="-285750">
              <a:buFont typeface="Arial" panose="020B0604020202020204" pitchFamily="34" charset="0"/>
              <a:buChar char="•"/>
            </a:pPr>
            <a:r>
              <a:rPr lang="fi-FI" sz="1800" dirty="0">
                <a:latin typeface="Arial" panose="020B0604020202020204" pitchFamily="34" charset="0"/>
                <a:hlinkClick r:id="rId4"/>
              </a:rPr>
              <a:t>https://rednet.punainenristi.fi/auttajakurssi</a:t>
            </a:r>
            <a:endParaRPr lang="fi-FI" sz="1800" dirty="0">
              <a:latin typeface="Arial" panose="020B0604020202020204" pitchFamily="34" charset="0"/>
            </a:endParaRPr>
          </a:p>
          <a:p>
            <a:endParaRPr lang="fi-FI" sz="1800" dirty="0">
              <a:solidFill>
                <a:srgbClr val="000000"/>
              </a:solidFill>
              <a:effectLst/>
              <a:latin typeface="Arial" panose="020B0604020202020204" pitchFamily="34" charset="0"/>
              <a:ea typeface="Arial" panose="020B0604020202020204" pitchFamily="34" charset="0"/>
            </a:endParaRPr>
          </a:p>
        </p:txBody>
      </p:sp>
      <p:pic>
        <p:nvPicPr>
          <p:cNvPr id="7" name="Picture Placeholder 6" descr="Two women wearing red aprons holding trays of food">
            <a:extLst>
              <a:ext uri="{FF2B5EF4-FFF2-40B4-BE49-F238E27FC236}">
                <a16:creationId xmlns:a16="http://schemas.microsoft.com/office/drawing/2014/main" id="{6EC51935-3A27-E854-5A1A-4416C5ACB867}"/>
              </a:ext>
            </a:extLst>
          </p:cNvPr>
          <p:cNvPicPr>
            <a:picLocks noGrp="1" noChangeAspect="1"/>
          </p:cNvPicPr>
          <p:nvPr>
            <p:ph type="pic" sz="quarter" idx="15"/>
          </p:nvPr>
        </p:nvPicPr>
        <p:blipFill>
          <a:blip r:embed="rId5" cstate="print">
            <a:extLst>
              <a:ext uri="{28A0092B-C50C-407E-A947-70E740481C1C}">
                <a14:useLocalDpi xmlns:a14="http://schemas.microsoft.com/office/drawing/2010/main"/>
              </a:ext>
            </a:extLst>
          </a:blip>
          <a:srcRect/>
          <a:stretch>
            <a:fillRect/>
          </a:stretch>
        </p:blipFill>
        <p:spPr/>
      </p:pic>
      <p:sp>
        <p:nvSpPr>
          <p:cNvPr id="2" name="Otsikko 1">
            <a:extLst>
              <a:ext uri="{FF2B5EF4-FFF2-40B4-BE49-F238E27FC236}">
                <a16:creationId xmlns:a16="http://schemas.microsoft.com/office/drawing/2014/main" id="{2B8165D1-11FA-14C6-F088-E836AD306EA1}"/>
              </a:ext>
            </a:extLst>
          </p:cNvPr>
          <p:cNvSpPr>
            <a:spLocks noGrp="1"/>
          </p:cNvSpPr>
          <p:nvPr>
            <p:ph type="title" idx="4294967295"/>
          </p:nvPr>
        </p:nvSpPr>
        <p:spPr>
          <a:xfrm>
            <a:off x="6329101" y="113695"/>
            <a:ext cx="5562764" cy="781050"/>
          </a:xfrm>
        </p:spPr>
        <p:txBody>
          <a:bodyPr/>
          <a:lstStyle/>
          <a:p>
            <a:br>
              <a:rPr lang="fi-FI" sz="2200" b="1">
                <a:solidFill>
                  <a:srgbClr val="C00000"/>
                </a:solidFill>
                <a:effectLst/>
                <a:latin typeface="Arial" panose="020B0604020202020204" pitchFamily="34" charset="0"/>
                <a:ea typeface="Yu Gothic Light" panose="020B0300000000000000" pitchFamily="34" charset="-128"/>
              </a:rPr>
            </a:br>
            <a:r>
              <a:rPr lang="fi-FI" sz="2200" b="1">
                <a:solidFill>
                  <a:srgbClr val="C00000"/>
                </a:solidFill>
                <a:effectLst/>
                <a:latin typeface="Arial" panose="020B0604020202020204" pitchFamily="34" charset="0"/>
                <a:ea typeface="Yu Gothic Light" panose="020B0300000000000000" pitchFamily="34" charset="-128"/>
              </a:rPr>
              <a:t>Edistämme kokonaisvaltaista terveyttä ja lisäämme auttamisvalmiutta </a:t>
            </a:r>
            <a:endParaRPr lang="fi-FI" sz="2200">
              <a:solidFill>
                <a:srgbClr val="C00000"/>
              </a:solidFill>
            </a:endParaRPr>
          </a:p>
        </p:txBody>
      </p:sp>
    </p:spTree>
    <p:extLst>
      <p:ext uri="{BB962C8B-B14F-4D97-AF65-F5344CB8AC3E}">
        <p14:creationId xmlns:p14="http://schemas.microsoft.com/office/powerpoint/2010/main" val="12707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D85A815-F05E-B0FB-FEE4-592E956FF6BE}"/>
              </a:ext>
            </a:extLst>
          </p:cNvPr>
          <p:cNvSpPr>
            <a:spLocks noGrp="1"/>
          </p:cNvSpPr>
          <p:nvPr>
            <p:ph type="title"/>
          </p:nvPr>
        </p:nvSpPr>
        <p:spPr>
          <a:xfrm>
            <a:off x="838200" y="571734"/>
            <a:ext cx="10515600" cy="781750"/>
          </a:xfrm>
        </p:spPr>
        <p:txBody>
          <a:bodyPr/>
          <a:lstStyle/>
          <a:p>
            <a:r>
              <a:rPr lang="fi-FI"/>
              <a:t>Näitä teemme </a:t>
            </a:r>
          </a:p>
        </p:txBody>
      </p:sp>
      <p:sp>
        <p:nvSpPr>
          <p:cNvPr id="6" name="Tekstin paikkamerkki 5">
            <a:extLst>
              <a:ext uri="{FF2B5EF4-FFF2-40B4-BE49-F238E27FC236}">
                <a16:creationId xmlns:a16="http://schemas.microsoft.com/office/drawing/2014/main" id="{24F6E99D-CDC8-48CB-8720-8994568A4972}"/>
              </a:ext>
            </a:extLst>
          </p:cNvPr>
          <p:cNvSpPr>
            <a:spLocks noGrp="1"/>
          </p:cNvSpPr>
          <p:nvPr>
            <p:ph type="body" sz="quarter" idx="11"/>
          </p:nvPr>
        </p:nvSpPr>
        <p:spPr>
          <a:xfrm>
            <a:off x="838200" y="1576917"/>
            <a:ext cx="10515600" cy="2944813"/>
          </a:xfrm>
        </p:spPr>
        <p:txBody>
          <a:bodyPr/>
          <a:lstStyle/>
          <a:p>
            <a:endParaRPr lang="fi-FI"/>
          </a:p>
        </p:txBody>
      </p:sp>
    </p:spTree>
    <p:extLst>
      <p:ext uri="{BB962C8B-B14F-4D97-AF65-F5344CB8AC3E}">
        <p14:creationId xmlns:p14="http://schemas.microsoft.com/office/powerpoint/2010/main" val="128297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8CCDB69-32E4-4A94-A14C-83DF4A46BF0F}"/>
              </a:ext>
            </a:extLst>
          </p:cNvPr>
          <p:cNvSpPr>
            <a:spLocks noGrp="1"/>
          </p:cNvSpPr>
          <p:nvPr>
            <p:ph type="body" idx="14"/>
          </p:nvPr>
        </p:nvSpPr>
        <p:spPr>
          <a:xfrm>
            <a:off x="6321212" y="1764757"/>
            <a:ext cx="5562472" cy="3395430"/>
          </a:xfrm>
        </p:spPr>
        <p:txBody>
          <a:bodyPr vert="horz" lIns="91435" tIns="45717" rIns="91435" bIns="45717" rtlCol="0" anchor="ctr">
            <a:noAutofit/>
          </a:bodyPr>
          <a:lstStyle/>
          <a:p>
            <a:r>
              <a:rPr lang="en-US" sz="2000" err="1">
                <a:latin typeface="Arial" panose="020B0604020202020204" pitchFamily="34" charset="0"/>
              </a:rPr>
              <a:t>Suomen</a:t>
            </a:r>
            <a:r>
              <a:rPr lang="en-US" sz="2000">
                <a:latin typeface="Arial" panose="020B0604020202020204" pitchFamily="34" charset="0"/>
              </a:rPr>
              <a:t> </a:t>
            </a:r>
            <a:r>
              <a:rPr lang="en-US" sz="2000" err="1">
                <a:latin typeface="Arial" panose="020B0604020202020204" pitchFamily="34" charset="0"/>
              </a:rPr>
              <a:t>Punaisella</a:t>
            </a:r>
            <a:r>
              <a:rPr lang="en-US" sz="2000">
                <a:latin typeface="Arial" panose="020B0604020202020204" pitchFamily="34" charset="0"/>
              </a:rPr>
              <a:t> </a:t>
            </a:r>
            <a:r>
              <a:rPr lang="en-US" sz="2000" err="1">
                <a:latin typeface="Arial" panose="020B0604020202020204" pitchFamily="34" charset="0"/>
              </a:rPr>
              <a:t>Ristillä</a:t>
            </a:r>
            <a:r>
              <a:rPr lang="en-US" sz="2000">
                <a:latin typeface="Arial" panose="020B0604020202020204" pitchFamily="34" charset="0"/>
              </a:rPr>
              <a:t> on </a:t>
            </a:r>
            <a:r>
              <a:rPr lang="en-US" sz="2000" err="1">
                <a:latin typeface="Arial" panose="020B0604020202020204" pitchFamily="34" charset="0"/>
              </a:rPr>
              <a:t>laaja</a:t>
            </a:r>
            <a:r>
              <a:rPr lang="en-US" sz="2000">
                <a:latin typeface="Arial" panose="020B0604020202020204" pitchFamily="34" charset="0"/>
              </a:rPr>
              <a:t> </a:t>
            </a:r>
            <a:r>
              <a:rPr lang="en-US" sz="2000" err="1">
                <a:latin typeface="Arial" panose="020B0604020202020204" pitchFamily="34" charset="0"/>
              </a:rPr>
              <a:t>tukijoiden</a:t>
            </a:r>
            <a:r>
              <a:rPr lang="en-US" sz="2000">
                <a:latin typeface="Arial" panose="020B0604020202020204" pitchFamily="34" charset="0"/>
              </a:rPr>
              <a:t> </a:t>
            </a:r>
            <a:r>
              <a:rPr lang="en-US" sz="2000" err="1">
                <a:latin typeface="Arial" panose="020B0604020202020204" pitchFamily="34" charset="0"/>
              </a:rPr>
              <a:t>joukko</a:t>
            </a:r>
            <a:r>
              <a:rPr lang="en-US" sz="2000">
                <a:latin typeface="Arial" panose="020B0604020202020204" pitchFamily="34" charset="0"/>
              </a:rPr>
              <a:t>, </a:t>
            </a:r>
            <a:r>
              <a:rPr lang="en-US" sz="2000" err="1">
                <a:latin typeface="Arial" panose="020B0604020202020204" pitchFamily="34" charset="0"/>
              </a:rPr>
              <a:t>joka</a:t>
            </a:r>
            <a:r>
              <a:rPr lang="en-US" sz="2000">
                <a:latin typeface="Arial" panose="020B0604020202020204" pitchFamily="34" charset="0"/>
              </a:rPr>
              <a:t> </a:t>
            </a:r>
            <a:r>
              <a:rPr lang="en-US" sz="2000" err="1">
                <a:latin typeface="Arial" panose="020B0604020202020204" pitchFamily="34" charset="0"/>
              </a:rPr>
              <a:t>luottaa</a:t>
            </a:r>
            <a:r>
              <a:rPr lang="en-US" sz="2000">
                <a:latin typeface="Arial" panose="020B0604020202020204" pitchFamily="34" charset="0"/>
              </a:rPr>
              <a:t> </a:t>
            </a:r>
            <a:r>
              <a:rPr lang="en-US" sz="2000" err="1">
                <a:latin typeface="Arial" panose="020B0604020202020204" pitchFamily="34" charset="0"/>
              </a:rPr>
              <a:t>Punaisen</a:t>
            </a:r>
            <a:r>
              <a:rPr lang="en-US" sz="2000">
                <a:latin typeface="Arial" panose="020B0604020202020204" pitchFamily="34" charset="0"/>
              </a:rPr>
              <a:t> </a:t>
            </a:r>
            <a:r>
              <a:rPr lang="en-US" sz="2000" err="1">
                <a:latin typeface="Arial" panose="020B0604020202020204" pitchFamily="34" charset="0"/>
              </a:rPr>
              <a:t>Ristin</a:t>
            </a:r>
            <a:r>
              <a:rPr lang="en-US" sz="2000">
                <a:latin typeface="Arial" panose="020B0604020202020204" pitchFamily="34" charset="0"/>
              </a:rPr>
              <a:t> </a:t>
            </a:r>
            <a:r>
              <a:rPr lang="en-US" sz="2000" err="1">
                <a:latin typeface="Arial" panose="020B0604020202020204" pitchFamily="34" charset="0"/>
              </a:rPr>
              <a:t>toimintaan</a:t>
            </a:r>
            <a:r>
              <a:rPr lang="en-US" sz="2000">
                <a:latin typeface="Arial" panose="020B0604020202020204" pitchFamily="34" charset="0"/>
              </a:rPr>
              <a:t> ja </a:t>
            </a:r>
            <a:r>
              <a:rPr lang="en-US" sz="2000" err="1">
                <a:latin typeface="Arial" panose="020B0604020202020204" pitchFamily="34" charset="0"/>
              </a:rPr>
              <a:t>tuntee</a:t>
            </a:r>
            <a:r>
              <a:rPr lang="en-US" sz="2000">
                <a:latin typeface="Arial" panose="020B0604020202020204" pitchFamily="34" charset="0"/>
              </a:rPr>
              <a:t> </a:t>
            </a:r>
            <a:r>
              <a:rPr lang="en-US" sz="2000" err="1">
                <a:latin typeface="Arial" panose="020B0604020202020204" pitchFamily="34" charset="0"/>
              </a:rPr>
              <a:t>työmme</a:t>
            </a:r>
            <a:r>
              <a:rPr lang="en-US" sz="2000">
                <a:latin typeface="Arial" panose="020B0604020202020204" pitchFamily="34" charset="0"/>
              </a:rPr>
              <a:t> </a:t>
            </a:r>
            <a:r>
              <a:rPr lang="en-US" sz="2000" err="1">
                <a:latin typeface="Arial" panose="020B0604020202020204" pitchFamily="34" charset="0"/>
              </a:rPr>
              <a:t>periaatteet</a:t>
            </a:r>
            <a:r>
              <a:rPr lang="en-US" sz="2000">
                <a:latin typeface="Arial" panose="020B0604020202020204" pitchFamily="34" charset="0"/>
              </a:rPr>
              <a:t> ja </a:t>
            </a:r>
            <a:r>
              <a:rPr lang="en-US" sz="2000" err="1">
                <a:latin typeface="Arial" panose="020B0604020202020204" pitchFamily="34" charset="0"/>
              </a:rPr>
              <a:t>toimintatavat</a:t>
            </a:r>
            <a:r>
              <a:rPr lang="en-US" sz="2000">
                <a:latin typeface="Arial" panose="020B0604020202020204" pitchFamily="34" charset="0"/>
              </a:rPr>
              <a:t>. </a:t>
            </a:r>
          </a:p>
          <a:p>
            <a:r>
              <a:rPr lang="en-US" sz="2000" err="1">
                <a:latin typeface="Arial" panose="020B0604020202020204" pitchFamily="34" charset="0"/>
              </a:rPr>
              <a:t>Luottamuksen</a:t>
            </a:r>
            <a:r>
              <a:rPr lang="en-US" sz="2000">
                <a:latin typeface="Arial" panose="020B0604020202020204" pitchFamily="34" charset="0"/>
              </a:rPr>
              <a:t> </a:t>
            </a:r>
            <a:r>
              <a:rPr lang="en-US" sz="2000" err="1">
                <a:latin typeface="Arial" panose="020B0604020202020204" pitchFamily="34" charset="0"/>
              </a:rPr>
              <a:t>perusta</a:t>
            </a:r>
            <a:r>
              <a:rPr lang="en-US" sz="2000">
                <a:latin typeface="Arial" panose="020B0604020202020204" pitchFamily="34" charset="0"/>
              </a:rPr>
              <a:t> on </a:t>
            </a:r>
            <a:r>
              <a:rPr lang="en-US" sz="2000" err="1">
                <a:latin typeface="Arial" panose="020B0604020202020204" pitchFamily="34" charset="0"/>
              </a:rPr>
              <a:t>näkyvä</a:t>
            </a:r>
            <a:r>
              <a:rPr lang="en-US" sz="2000">
                <a:latin typeface="Arial" panose="020B0604020202020204" pitchFamily="34" charset="0"/>
              </a:rPr>
              <a:t> </a:t>
            </a:r>
            <a:r>
              <a:rPr lang="en-US" sz="2000" err="1">
                <a:latin typeface="Arial" panose="020B0604020202020204" pitchFamily="34" charset="0"/>
              </a:rPr>
              <a:t>paikallistoiminta</a:t>
            </a:r>
            <a:r>
              <a:rPr lang="en-US" sz="2000">
                <a:latin typeface="Arial" panose="020B0604020202020204" pitchFamily="34" charset="0"/>
              </a:rPr>
              <a:t>, </a:t>
            </a:r>
            <a:r>
              <a:rPr lang="en-US" sz="2000" err="1">
                <a:latin typeface="Arial" panose="020B0604020202020204" pitchFamily="34" charset="0"/>
              </a:rPr>
              <a:t>kansainvälinen</a:t>
            </a:r>
            <a:r>
              <a:rPr lang="en-US" sz="2000">
                <a:latin typeface="Arial" panose="020B0604020202020204" pitchFamily="34" charset="0"/>
              </a:rPr>
              <a:t> </a:t>
            </a:r>
            <a:r>
              <a:rPr lang="en-US" sz="2000" err="1">
                <a:latin typeface="Arial" panose="020B0604020202020204" pitchFamily="34" charset="0"/>
              </a:rPr>
              <a:t>avustustyö</a:t>
            </a:r>
            <a:r>
              <a:rPr lang="en-US" sz="2000">
                <a:latin typeface="Arial" panose="020B0604020202020204" pitchFamily="34" charset="0"/>
              </a:rPr>
              <a:t> ja </a:t>
            </a:r>
            <a:r>
              <a:rPr lang="en-US" sz="2000" err="1">
                <a:latin typeface="Arial" panose="020B0604020202020204" pitchFamily="34" charset="0"/>
              </a:rPr>
              <a:t>jatkuva</a:t>
            </a:r>
            <a:r>
              <a:rPr lang="en-US" sz="2000">
                <a:latin typeface="Arial" panose="020B0604020202020204" pitchFamily="34" charset="0"/>
              </a:rPr>
              <a:t> </a:t>
            </a:r>
            <a:r>
              <a:rPr lang="en-US" sz="2000" err="1">
                <a:latin typeface="Arial" panose="020B0604020202020204" pitchFamily="34" charset="0"/>
              </a:rPr>
              <a:t>monipuolinen</a:t>
            </a:r>
            <a:r>
              <a:rPr lang="en-US" sz="2000">
                <a:latin typeface="Arial" panose="020B0604020202020204" pitchFamily="34" charset="0"/>
              </a:rPr>
              <a:t> </a:t>
            </a:r>
            <a:r>
              <a:rPr lang="en-US" sz="2000" err="1">
                <a:latin typeface="Arial" panose="020B0604020202020204" pitchFamily="34" charset="0"/>
              </a:rPr>
              <a:t>viestintä</a:t>
            </a:r>
            <a:r>
              <a:rPr lang="en-US" sz="2000">
                <a:latin typeface="Arial" panose="020B0604020202020204" pitchFamily="34" charset="0"/>
              </a:rPr>
              <a:t>. </a:t>
            </a:r>
          </a:p>
          <a:p>
            <a:endParaRPr lang="en-US" sz="2000">
              <a:latin typeface="Arial" panose="020B0604020202020204" pitchFamily="34" charset="0"/>
            </a:endParaRPr>
          </a:p>
          <a:p>
            <a:r>
              <a:rPr lang="en-US" sz="2000" err="1">
                <a:latin typeface="Arial" panose="020B0604020202020204" pitchFamily="34" charset="0"/>
              </a:rPr>
              <a:t>Suomen</a:t>
            </a:r>
            <a:r>
              <a:rPr lang="en-US" sz="2000">
                <a:latin typeface="Arial" panose="020B0604020202020204" pitchFamily="34" charset="0"/>
              </a:rPr>
              <a:t> </a:t>
            </a:r>
            <a:r>
              <a:rPr lang="en-US" sz="2000" err="1">
                <a:latin typeface="Arial" panose="020B0604020202020204" pitchFamily="34" charset="0"/>
              </a:rPr>
              <a:t>Punainen</a:t>
            </a:r>
            <a:r>
              <a:rPr lang="en-US" sz="2000">
                <a:latin typeface="Arial" panose="020B0604020202020204" pitchFamily="34" charset="0"/>
              </a:rPr>
              <a:t> </a:t>
            </a:r>
            <a:r>
              <a:rPr lang="en-US" sz="2000" err="1">
                <a:latin typeface="Arial" panose="020B0604020202020204" pitchFamily="34" charset="0"/>
              </a:rPr>
              <a:t>Risti</a:t>
            </a:r>
            <a:r>
              <a:rPr lang="en-US" sz="2000">
                <a:latin typeface="Arial" panose="020B0604020202020204" pitchFamily="34" charset="0"/>
              </a:rPr>
              <a:t> </a:t>
            </a:r>
            <a:r>
              <a:rPr lang="en-US" sz="2000" err="1">
                <a:latin typeface="Arial" panose="020B0604020202020204" pitchFamily="34" charset="0"/>
              </a:rPr>
              <a:t>toimii</a:t>
            </a:r>
            <a:r>
              <a:rPr lang="en-US" sz="2000">
                <a:latin typeface="Arial" panose="020B0604020202020204" pitchFamily="34" charset="0"/>
              </a:rPr>
              <a:t> ja </a:t>
            </a:r>
            <a:r>
              <a:rPr lang="en-US" sz="2000" err="1">
                <a:latin typeface="Arial" panose="020B0604020202020204" pitchFamily="34" charset="0"/>
              </a:rPr>
              <a:t>viestii</a:t>
            </a:r>
            <a:r>
              <a:rPr lang="en-US" sz="2000">
                <a:latin typeface="Arial" panose="020B0604020202020204" pitchFamily="34" charset="0"/>
              </a:rPr>
              <a:t> </a:t>
            </a:r>
            <a:r>
              <a:rPr lang="en-US" sz="2000" err="1">
                <a:latin typeface="Arial" panose="020B0604020202020204" pitchFamily="34" charset="0"/>
              </a:rPr>
              <a:t>näkyvästi</a:t>
            </a:r>
            <a:r>
              <a:rPr lang="en-US" sz="2000">
                <a:latin typeface="Arial" panose="020B0604020202020204" pitchFamily="34" charset="0"/>
              </a:rPr>
              <a:t> </a:t>
            </a:r>
            <a:r>
              <a:rPr lang="en-US" sz="2000" err="1">
                <a:latin typeface="Arial" panose="020B0604020202020204" pitchFamily="34" charset="0"/>
              </a:rPr>
              <a:t>inhimillisyyden</a:t>
            </a:r>
            <a:r>
              <a:rPr lang="en-US" sz="2000">
                <a:latin typeface="Arial" panose="020B0604020202020204" pitchFamily="34" charset="0"/>
              </a:rPr>
              <a:t> </a:t>
            </a:r>
            <a:r>
              <a:rPr lang="en-US" sz="2000" err="1">
                <a:latin typeface="Arial" panose="020B0604020202020204" pitchFamily="34" charset="0"/>
              </a:rPr>
              <a:t>puolesta</a:t>
            </a:r>
            <a:r>
              <a:rPr lang="en-US" sz="2000">
                <a:latin typeface="Arial" panose="020B0604020202020204" pitchFamily="34" charset="0"/>
              </a:rPr>
              <a:t> </a:t>
            </a:r>
            <a:r>
              <a:rPr lang="en-US" sz="2000" err="1">
                <a:latin typeface="Arial" panose="020B0604020202020204" pitchFamily="34" charset="0"/>
              </a:rPr>
              <a:t>sekä</a:t>
            </a:r>
            <a:r>
              <a:rPr lang="en-US" sz="2000">
                <a:latin typeface="Arial" panose="020B0604020202020204" pitchFamily="34" charset="0"/>
              </a:rPr>
              <a:t> </a:t>
            </a:r>
            <a:r>
              <a:rPr lang="en-US" sz="2000" err="1">
                <a:latin typeface="Arial" panose="020B0604020202020204" pitchFamily="34" charset="0"/>
              </a:rPr>
              <a:t>tarjoaa</a:t>
            </a:r>
            <a:r>
              <a:rPr lang="en-US" sz="2000">
                <a:latin typeface="Arial" panose="020B0604020202020204" pitchFamily="34" charset="0"/>
              </a:rPr>
              <a:t> </a:t>
            </a:r>
            <a:r>
              <a:rPr lang="en-US" sz="2000" err="1">
                <a:latin typeface="Arial" panose="020B0604020202020204" pitchFamily="34" charset="0"/>
              </a:rPr>
              <a:t>aktiivisesti</a:t>
            </a:r>
            <a:r>
              <a:rPr lang="en-US" sz="2000">
                <a:latin typeface="Arial" panose="020B0604020202020204" pitchFamily="34" charset="0"/>
              </a:rPr>
              <a:t> </a:t>
            </a:r>
            <a:r>
              <a:rPr lang="en-US" sz="2000" err="1">
                <a:latin typeface="Arial" panose="020B0604020202020204" pitchFamily="34" charset="0"/>
              </a:rPr>
              <a:t>ratkaisuja</a:t>
            </a:r>
            <a:r>
              <a:rPr lang="en-US" sz="2000">
                <a:latin typeface="Arial" panose="020B0604020202020204" pitchFamily="34" charset="0"/>
              </a:rPr>
              <a:t> </a:t>
            </a:r>
            <a:r>
              <a:rPr lang="en-US" sz="2000" err="1">
                <a:latin typeface="Arial" panose="020B0604020202020204" pitchFamily="34" charset="0"/>
              </a:rPr>
              <a:t>avun</a:t>
            </a:r>
            <a:r>
              <a:rPr lang="en-US" sz="2000">
                <a:latin typeface="Arial" panose="020B0604020202020204" pitchFamily="34" charset="0"/>
              </a:rPr>
              <a:t> </a:t>
            </a:r>
            <a:r>
              <a:rPr lang="en-US" sz="2000" err="1">
                <a:latin typeface="Arial" panose="020B0604020202020204" pitchFamily="34" charset="0"/>
              </a:rPr>
              <a:t>tarpeessa</a:t>
            </a:r>
            <a:r>
              <a:rPr lang="en-US" sz="2000">
                <a:latin typeface="Arial" panose="020B0604020202020204" pitchFamily="34" charset="0"/>
              </a:rPr>
              <a:t> </a:t>
            </a:r>
            <a:r>
              <a:rPr lang="en-US" sz="2000" err="1">
                <a:latin typeface="Arial" panose="020B0604020202020204" pitchFamily="34" charset="0"/>
              </a:rPr>
              <a:t>olevien</a:t>
            </a:r>
            <a:r>
              <a:rPr lang="en-US" sz="2000">
                <a:latin typeface="Arial" panose="020B0604020202020204" pitchFamily="34" charset="0"/>
              </a:rPr>
              <a:t> </a:t>
            </a:r>
            <a:r>
              <a:rPr lang="en-US" sz="2000" err="1">
                <a:latin typeface="Arial" panose="020B0604020202020204" pitchFamily="34" charset="0"/>
              </a:rPr>
              <a:t>ihmisten</a:t>
            </a:r>
            <a:r>
              <a:rPr lang="en-US" sz="2000">
                <a:latin typeface="Arial" panose="020B0604020202020204" pitchFamily="34" charset="0"/>
              </a:rPr>
              <a:t> </a:t>
            </a:r>
            <a:r>
              <a:rPr lang="en-US" sz="2000" err="1">
                <a:latin typeface="Arial" panose="020B0604020202020204" pitchFamily="34" charset="0"/>
              </a:rPr>
              <a:t>tilanteen</a:t>
            </a:r>
            <a:r>
              <a:rPr lang="en-US" sz="2000">
                <a:latin typeface="Arial" panose="020B0604020202020204" pitchFamily="34" charset="0"/>
              </a:rPr>
              <a:t> </a:t>
            </a:r>
            <a:r>
              <a:rPr lang="en-US" sz="2000" err="1">
                <a:latin typeface="Arial" panose="020B0604020202020204" pitchFamily="34" charset="0"/>
              </a:rPr>
              <a:t>parantamiseksi</a:t>
            </a:r>
            <a:r>
              <a:rPr lang="en-US" sz="2000">
                <a:latin typeface="Arial" panose="020B0604020202020204" pitchFamily="34" charset="0"/>
              </a:rPr>
              <a:t>. </a:t>
            </a:r>
          </a:p>
          <a:p>
            <a:r>
              <a:rPr lang="en-US" sz="2000" err="1">
                <a:latin typeface="Arial" panose="020B0604020202020204" pitchFamily="34" charset="0"/>
              </a:rPr>
              <a:t>Punaisen</a:t>
            </a:r>
            <a:r>
              <a:rPr lang="en-US" sz="2000">
                <a:latin typeface="Arial" panose="020B0604020202020204" pitchFamily="34" charset="0"/>
              </a:rPr>
              <a:t> </a:t>
            </a:r>
            <a:r>
              <a:rPr lang="en-US" sz="2000" err="1">
                <a:latin typeface="Arial" panose="020B0604020202020204" pitchFamily="34" charset="0"/>
              </a:rPr>
              <a:t>Ristin</a:t>
            </a:r>
            <a:r>
              <a:rPr lang="en-US" sz="2000">
                <a:latin typeface="Arial" panose="020B0604020202020204" pitchFamily="34" charset="0"/>
              </a:rPr>
              <a:t> </a:t>
            </a:r>
            <a:r>
              <a:rPr lang="en-US" sz="2000" err="1">
                <a:latin typeface="Arial" panose="020B0604020202020204" pitchFamily="34" charset="0"/>
              </a:rPr>
              <a:t>toiminta</a:t>
            </a:r>
            <a:r>
              <a:rPr lang="en-US" sz="2000">
                <a:latin typeface="Arial" panose="020B0604020202020204" pitchFamily="34" charset="0"/>
              </a:rPr>
              <a:t> </a:t>
            </a:r>
            <a:r>
              <a:rPr lang="en-US" sz="2000" err="1">
                <a:latin typeface="Arial" panose="020B0604020202020204" pitchFamily="34" charset="0"/>
              </a:rPr>
              <a:t>yhdistää</a:t>
            </a:r>
            <a:r>
              <a:rPr lang="en-US" sz="2000">
                <a:latin typeface="Arial" panose="020B0604020202020204" pitchFamily="34" charset="0"/>
              </a:rPr>
              <a:t> </a:t>
            </a:r>
            <a:r>
              <a:rPr lang="en-US" sz="2000" err="1">
                <a:latin typeface="Arial" panose="020B0604020202020204" pitchFamily="34" charset="0"/>
              </a:rPr>
              <a:t>auttajia</a:t>
            </a:r>
            <a:r>
              <a:rPr lang="en-US" sz="2000">
                <a:latin typeface="Arial" panose="020B0604020202020204" pitchFamily="34" charset="0"/>
              </a:rPr>
              <a:t> </a:t>
            </a:r>
            <a:r>
              <a:rPr lang="en-US" sz="2000" err="1">
                <a:latin typeface="Arial" panose="020B0604020202020204" pitchFamily="34" charset="0"/>
              </a:rPr>
              <a:t>erilaisista</a:t>
            </a:r>
            <a:r>
              <a:rPr lang="en-US" sz="2000">
                <a:latin typeface="Arial" panose="020B0604020202020204" pitchFamily="34" charset="0"/>
              </a:rPr>
              <a:t> </a:t>
            </a:r>
            <a:r>
              <a:rPr lang="en-US" sz="2000" err="1">
                <a:latin typeface="Arial" panose="020B0604020202020204" pitchFamily="34" charset="0"/>
              </a:rPr>
              <a:t>taustoista</a:t>
            </a:r>
            <a:r>
              <a:rPr lang="en-US" sz="2000">
                <a:latin typeface="Arial" panose="020B0604020202020204" pitchFamily="34" charset="0"/>
              </a:rPr>
              <a:t>.  </a:t>
            </a:r>
          </a:p>
        </p:txBody>
      </p:sp>
      <p:pic>
        <p:nvPicPr>
          <p:cNvPr id="7" name="Picture 2" descr="Lapsi ja äiti katsovat hymyillen uuniin, jossa paistuu piparkakkuja.">
            <a:extLst>
              <a:ext uri="{FF2B5EF4-FFF2-40B4-BE49-F238E27FC236}">
                <a16:creationId xmlns:a16="http://schemas.microsoft.com/office/drawing/2014/main" id="{7DA3E743-12FD-47CF-B0C1-6AFECB607BB6}"/>
              </a:ext>
            </a:extLst>
          </p:cNvPr>
          <p:cNvPicPr>
            <a:picLocks noGrp="1" noChangeAspect="1" noChangeArrowheads="1"/>
          </p:cNvPicPr>
          <p:nvPr>
            <p:ph type="pic" sz="quarter" idx="15"/>
          </p:nvPr>
        </p:nvPicPr>
        <p:blipFill rotWithShape="1">
          <a:blip r:embed="rId3"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08FC34A9-7FCE-4612-9178-7C806310D6D9}"/>
              </a:ext>
            </a:extLst>
          </p:cNvPr>
          <p:cNvSpPr txBox="1"/>
          <p:nvPr/>
        </p:nvSpPr>
        <p:spPr>
          <a:xfrm>
            <a:off x="6314093" y="49445"/>
            <a:ext cx="5039430" cy="1899812"/>
          </a:xfrm>
          <a:prstGeom prst="rect">
            <a:avLst/>
          </a:prstGeom>
        </p:spPr>
        <p:txBody>
          <a:bodyPr vert="horz" lIns="91435" tIns="45717" rIns="91435" bIns="45717" rtlCol="0" anchor="ctr">
            <a:normAutofit/>
          </a:bodyPr>
          <a:lstStyle/>
          <a:p>
            <a:pPr defTabSz="914269">
              <a:lnSpc>
                <a:spcPct val="90000"/>
              </a:lnSpc>
              <a:spcAft>
                <a:spcPts val="600"/>
              </a:spcAft>
              <a:defRPr/>
            </a:pPr>
            <a:r>
              <a:rPr lang="en-US" sz="2000" b="1">
                <a:solidFill>
                  <a:srgbClr val="000000"/>
                </a:solidFill>
                <a:latin typeface="Arial" panose="020B0604020202020204" pitchFamily="34" charset="0"/>
                <a:cs typeface="Arial" panose="020B0604020202020204" pitchFamily="34" charset="0"/>
              </a:rPr>
              <a:t>PÄÄTAVOITE 3: </a:t>
            </a:r>
            <a:r>
              <a:rPr lang="en-US" sz="2000" b="1" err="1">
                <a:solidFill>
                  <a:srgbClr val="000000"/>
                </a:solidFill>
                <a:latin typeface="Arial" panose="020B0604020202020204" pitchFamily="34" charset="0"/>
                <a:cs typeface="Arial" panose="020B0604020202020204" pitchFamily="34" charset="0"/>
              </a:rPr>
              <a:t>Luottamusta</a:t>
            </a:r>
            <a:r>
              <a:rPr lang="en-US" sz="2000" b="1">
                <a:solidFill>
                  <a:srgbClr val="000000"/>
                </a:solidFill>
                <a:latin typeface="Arial" panose="020B0604020202020204" pitchFamily="34" charset="0"/>
                <a:cs typeface="Arial" panose="020B0604020202020204" pitchFamily="34" charset="0"/>
              </a:rPr>
              <a:t> ja </a:t>
            </a:r>
            <a:r>
              <a:rPr lang="en-US" sz="2000" b="1" err="1">
                <a:solidFill>
                  <a:srgbClr val="000000"/>
                </a:solidFill>
                <a:latin typeface="Arial" panose="020B0604020202020204" pitchFamily="34" charset="0"/>
                <a:cs typeface="Arial" panose="020B0604020202020204" pitchFamily="34" charset="0"/>
              </a:rPr>
              <a:t>vastuullisuutta</a:t>
            </a:r>
            <a:r>
              <a:rPr lang="en-US" sz="2000" b="1">
                <a:solidFill>
                  <a:srgbClr val="000000"/>
                </a:solidFill>
                <a:latin typeface="Arial" panose="020B0604020202020204" pitchFamily="34" charset="0"/>
                <a:cs typeface="Arial" panose="020B0604020202020204" pitchFamily="34" charset="0"/>
              </a:rPr>
              <a:t> </a:t>
            </a:r>
            <a:r>
              <a:rPr lang="en-US" sz="2000" b="1" err="1">
                <a:solidFill>
                  <a:srgbClr val="000000"/>
                </a:solidFill>
                <a:latin typeface="Arial" panose="020B0604020202020204" pitchFamily="34" charset="0"/>
                <a:cs typeface="Arial" panose="020B0604020202020204" pitchFamily="34" charset="0"/>
              </a:rPr>
              <a:t>rakentava</a:t>
            </a:r>
            <a:r>
              <a:rPr lang="en-US" sz="2000" b="1">
                <a:solidFill>
                  <a:srgbClr val="000000"/>
                </a:solidFill>
                <a:latin typeface="Arial" panose="020B0604020202020204" pitchFamily="34" charset="0"/>
                <a:cs typeface="Arial" panose="020B0604020202020204" pitchFamily="34" charset="0"/>
              </a:rPr>
              <a:t> </a:t>
            </a:r>
            <a:r>
              <a:rPr lang="en-US" sz="2000" b="1" err="1">
                <a:solidFill>
                  <a:srgbClr val="000000"/>
                </a:solidFill>
                <a:latin typeface="Arial" panose="020B0604020202020204" pitchFamily="34" charset="0"/>
                <a:cs typeface="Arial" panose="020B0604020202020204" pitchFamily="34" charset="0"/>
              </a:rPr>
              <a:t>yhteiskunta</a:t>
            </a:r>
            <a:endParaRPr lang="en-US" sz="2000" b="1">
              <a:solidFill>
                <a:srgbClr val="000000"/>
              </a:solidFill>
              <a:latin typeface="Arial" panose="020B0604020202020204" pitchFamily="34" charset="0"/>
              <a:cs typeface="Arial" panose="020B0604020202020204" pitchFamily="34" charset="0"/>
            </a:endParaRPr>
          </a:p>
        </p:txBody>
      </p:sp>
      <p:sp>
        <p:nvSpPr>
          <p:cNvPr id="6" name="Kuvan paikkamerkki 2">
            <a:extLst>
              <a:ext uri="{FF2B5EF4-FFF2-40B4-BE49-F238E27FC236}">
                <a16:creationId xmlns:a16="http://schemas.microsoft.com/office/drawing/2014/main" id="{6377308D-4FA1-4421-A21A-AFE165F84B87}"/>
              </a:ext>
            </a:extLst>
          </p:cNvPr>
          <p:cNvSpPr txBox="1">
            <a:spLocks/>
          </p:cNvSpPr>
          <p:nvPr/>
        </p:nvSpPr>
        <p:spPr>
          <a:xfrm>
            <a:off x="6096000" y="180"/>
            <a:ext cx="6137012" cy="6857641"/>
          </a:xfrm>
          <a:prstGeom prst="rect">
            <a:avLst/>
          </a:prstGeom>
        </p:spPr>
        <p:txBody>
          <a:bodyPr/>
          <a:lstStyle/>
          <a:p>
            <a:pPr defTabSz="914269">
              <a:defRPr/>
            </a:pPr>
            <a:endParaRPr lang="fi-FI">
              <a:solidFill>
                <a:srgbClr val="000000"/>
              </a:solidFill>
              <a:latin typeface="Calibri" panose="020F0502020204030204"/>
            </a:endParaRPr>
          </a:p>
        </p:txBody>
      </p:sp>
    </p:spTree>
    <p:extLst>
      <p:ext uri="{BB962C8B-B14F-4D97-AF65-F5344CB8AC3E}">
        <p14:creationId xmlns:p14="http://schemas.microsoft.com/office/powerpoint/2010/main" val="3333673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8165D1-11FA-14C6-F088-E836AD306EA1}"/>
              </a:ext>
            </a:extLst>
          </p:cNvPr>
          <p:cNvSpPr>
            <a:spLocks noGrp="1"/>
          </p:cNvSpPr>
          <p:nvPr>
            <p:ph type="title"/>
          </p:nvPr>
        </p:nvSpPr>
        <p:spPr>
          <a:xfrm>
            <a:off x="702013" y="423838"/>
            <a:ext cx="10515600" cy="781750"/>
          </a:xfrm>
        </p:spPr>
        <p:txBody>
          <a:bodyPr/>
          <a:lstStyle/>
          <a:p>
            <a:r>
              <a:rPr lang="fi-FI" sz="2200">
                <a:solidFill>
                  <a:srgbClr val="C00000"/>
                </a:solidFill>
                <a:effectLst/>
                <a:latin typeface="Arial" panose="020B0604020202020204" pitchFamily="34" charset="0"/>
                <a:ea typeface="Arial" panose="020B0604020202020204" pitchFamily="34" charset="0"/>
              </a:rPr>
              <a:t>Puolustamme inhimillisyyttä osallistumalla yhteiskunnalliseen keskusteluun ja kertomalla toimintamme merkityksestä</a:t>
            </a:r>
            <a:endParaRPr lang="fi-FI" sz="2200" b="1">
              <a:solidFill>
                <a:srgbClr val="C00000"/>
              </a:solidFill>
              <a:effectLst/>
              <a:latin typeface="Arial" panose="020B0604020202020204" pitchFamily="34" charset="0"/>
              <a:ea typeface="Yu Gothic Light" panose="020B0300000000000000" pitchFamily="34" charset="-128"/>
            </a:endParaRPr>
          </a:p>
        </p:txBody>
      </p:sp>
      <p:sp>
        <p:nvSpPr>
          <p:cNvPr id="3" name="Tekstin paikkamerkki 2">
            <a:extLst>
              <a:ext uri="{FF2B5EF4-FFF2-40B4-BE49-F238E27FC236}">
                <a16:creationId xmlns:a16="http://schemas.microsoft.com/office/drawing/2014/main" id="{579B868E-CD1A-B117-CEE1-B858C097B74A}"/>
              </a:ext>
            </a:extLst>
          </p:cNvPr>
          <p:cNvSpPr>
            <a:spLocks noGrp="1"/>
          </p:cNvSpPr>
          <p:nvPr>
            <p:ph type="body" idx="14"/>
          </p:nvPr>
        </p:nvSpPr>
        <p:spPr>
          <a:xfrm>
            <a:off x="615544" y="1234310"/>
            <a:ext cx="10515600" cy="2480553"/>
          </a:xfrm>
        </p:spPr>
        <p:txBody>
          <a:bodyPr/>
          <a:lstStyle/>
          <a:p>
            <a:pPr marL="742950" lvl="1" indent="-285750">
              <a:spcBef>
                <a:spcPts val="1000"/>
              </a:spcBef>
              <a:buFont typeface="Arial" panose="020B0604020202020204" pitchFamily="34" charset="0"/>
              <a:buChar char="•"/>
            </a:pPr>
            <a:r>
              <a:rPr lang="fi-FI" b="0" dirty="0"/>
              <a:t>Osallistumme aktiivisesti vuosittaisiin järjestön pääkampanjoihin. Kampanjointi on kaikkien järjestötasojen yhteinen tapa tavoittaa ihmisiä. </a:t>
            </a:r>
          </a:p>
          <a:p>
            <a:pPr marL="1200150" lvl="2" indent="-285750">
              <a:spcBef>
                <a:spcPts val="0"/>
              </a:spcBef>
              <a:buFont typeface="Arial" panose="020B0604020202020204" pitchFamily="34" charset="0"/>
              <a:buChar char="•"/>
            </a:pPr>
            <a:r>
              <a:rPr lang="fi-FI" b="0" dirty="0"/>
              <a:t>Ystävänpäivä</a:t>
            </a:r>
          </a:p>
          <a:p>
            <a:pPr marL="1200150" lvl="2" indent="-285750">
              <a:spcBef>
                <a:spcPts val="0"/>
              </a:spcBef>
              <a:buFont typeface="Arial" panose="020B0604020202020204" pitchFamily="34" charset="0"/>
              <a:buChar char="•"/>
            </a:pPr>
            <a:r>
              <a:rPr lang="fi-FI" b="0">
                <a:latin typeface="Arial"/>
                <a:cs typeface="Arial"/>
              </a:rPr>
              <a:t>Rasisminvastainen viikko</a:t>
            </a:r>
          </a:p>
          <a:p>
            <a:pPr marL="1200150" lvl="2" indent="-285750">
              <a:spcBef>
                <a:spcPts val="0"/>
              </a:spcBef>
              <a:buFont typeface="Arial" panose="020B0604020202020204" pitchFamily="34" charset="0"/>
              <a:buChar char="•"/>
            </a:pPr>
            <a:r>
              <a:rPr lang="fi-FI" b="0">
                <a:latin typeface="Arial"/>
                <a:cs typeface="Arial"/>
              </a:rPr>
              <a:t>Punaisen Ristin viikko</a:t>
            </a:r>
            <a:endParaRPr lang="fi-FI"/>
          </a:p>
          <a:p>
            <a:pPr marL="1200150" lvl="2" indent="-285750">
              <a:spcBef>
                <a:spcPts val="0"/>
              </a:spcBef>
              <a:buFont typeface="Arial" panose="020B0604020202020204" pitchFamily="34" charset="0"/>
              <a:buChar char="•"/>
            </a:pPr>
            <a:r>
              <a:rPr lang="fi-FI" b="0" dirty="0"/>
              <a:t>Nälkäpäivä</a:t>
            </a:r>
          </a:p>
          <a:p>
            <a:pPr marL="1200150" lvl="2" indent="-285750">
              <a:spcBef>
                <a:spcPts val="0"/>
              </a:spcBef>
              <a:buFont typeface="Arial" panose="020B0604020202020204" pitchFamily="34" charset="0"/>
              <a:buChar char="•"/>
            </a:pPr>
            <a:r>
              <a:rPr lang="fi-FI" b="0" dirty="0"/>
              <a:t>Hyvä Joulumieli - kampanja</a:t>
            </a:r>
          </a:p>
          <a:p>
            <a:pPr marL="742950" marR="38735" lvl="1" indent="-285750">
              <a:spcBef>
                <a:spcPts val="1000"/>
              </a:spcBef>
              <a:buFont typeface="Arial" panose="020B0604020202020204" pitchFamily="34" charset="0"/>
              <a:buChar char="•"/>
            </a:pPr>
            <a:r>
              <a:rPr lang="fi-FI" b="0" dirty="0"/>
              <a:t>Otamme käyttöön pääkampanjoille luotavat kolmen vuoden konseptit, joilla tuetaan paikallista osallistumista ja uusien vapaaehtoisten ja tukijoiden polkua.</a:t>
            </a:r>
          </a:p>
          <a:p>
            <a:pPr marL="285750" marR="38735" lvl="0" indent="-285750">
              <a:spcAft>
                <a:spcPts val="25"/>
              </a:spcAft>
              <a:buFontTx/>
              <a:buChar char="-"/>
            </a:pPr>
            <a:endParaRPr lang="fi-FI" sz="2000" dirty="0"/>
          </a:p>
        </p:txBody>
      </p:sp>
      <p:sp>
        <p:nvSpPr>
          <p:cNvPr id="4" name="Otsikko 1">
            <a:extLst>
              <a:ext uri="{FF2B5EF4-FFF2-40B4-BE49-F238E27FC236}">
                <a16:creationId xmlns:a16="http://schemas.microsoft.com/office/drawing/2014/main" id="{3E682B6B-0654-7994-90E9-1EAB7972BB0E}"/>
              </a:ext>
            </a:extLst>
          </p:cNvPr>
          <p:cNvSpPr txBox="1">
            <a:spLocks/>
          </p:cNvSpPr>
          <p:nvPr/>
        </p:nvSpPr>
        <p:spPr>
          <a:xfrm>
            <a:off x="702013" y="4162189"/>
            <a:ext cx="11350650" cy="78175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fi-FI" sz="2200">
                <a:solidFill>
                  <a:srgbClr val="C00000"/>
                </a:solidFill>
                <a:latin typeface="Arial"/>
                <a:ea typeface="Arial" panose="020B0604020202020204" pitchFamily="34" charset="0"/>
                <a:cs typeface="Arial"/>
              </a:rPr>
              <a:t>Hyödynnämme luotettavaa tietoa johtamisessa, toiminnassa ja vaikuttamistyössä</a:t>
            </a:r>
            <a:endParaRPr lang="en-US" sz="2200">
              <a:solidFill>
                <a:srgbClr val="C00000"/>
              </a:solidFill>
            </a:endParaRPr>
          </a:p>
        </p:txBody>
      </p:sp>
      <p:sp>
        <p:nvSpPr>
          <p:cNvPr id="5" name="Tekstin paikkamerkki 2">
            <a:extLst>
              <a:ext uri="{FF2B5EF4-FFF2-40B4-BE49-F238E27FC236}">
                <a16:creationId xmlns:a16="http://schemas.microsoft.com/office/drawing/2014/main" id="{3446A736-8CA4-6252-B927-25BDB9806626}"/>
              </a:ext>
            </a:extLst>
          </p:cNvPr>
          <p:cNvSpPr txBox="1">
            <a:spLocks/>
          </p:cNvSpPr>
          <p:nvPr/>
        </p:nvSpPr>
        <p:spPr>
          <a:xfrm>
            <a:off x="615544" y="4825185"/>
            <a:ext cx="10515600" cy="2480553"/>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742950" marR="38735" lvl="1" indent="-285750">
              <a:spcBef>
                <a:spcPts val="1000"/>
              </a:spcBef>
              <a:buFont typeface="Arial" panose="020B0604020202020204" pitchFamily="34" charset="0"/>
              <a:buChar char="•"/>
            </a:pPr>
            <a:r>
              <a:rPr lang="fi-FI" b="0">
                <a:latin typeface="Arial"/>
                <a:cs typeface="Arial"/>
              </a:rPr>
              <a:t>Osallistumme aktiivisesti järjestön tiedonkeruuseen, esimerkiksi vastaamalla toimintatilasto- ja muihin kyselyihin. </a:t>
            </a:r>
          </a:p>
          <a:p>
            <a:pPr marL="742950" marR="38735" lvl="1" indent="-285750">
              <a:spcBef>
                <a:spcPts val="1000"/>
              </a:spcBef>
              <a:buFont typeface="Arial" panose="020B0604020202020204" pitchFamily="34" charset="0"/>
              <a:buChar char="•"/>
            </a:pPr>
            <a:r>
              <a:rPr lang="fi-FI" b="0">
                <a:latin typeface="Arial"/>
                <a:cs typeface="Arial"/>
              </a:rPr>
              <a:t>Kysymme palautetta vapaaehtoisiltamme ja avunsaajiltamme. </a:t>
            </a:r>
          </a:p>
          <a:p>
            <a:pPr marL="742950" marR="38735" lvl="1" indent="-285750">
              <a:spcBef>
                <a:spcPts val="1000"/>
              </a:spcBef>
              <a:buFont typeface="Arial" panose="020B0604020202020204" pitchFamily="34" charset="0"/>
              <a:buChar char="•"/>
            </a:pPr>
            <a:r>
              <a:rPr lang="fi-FI" b="0">
                <a:latin typeface="Arial"/>
                <a:cs typeface="Arial"/>
              </a:rPr>
              <a:t>Kannustamme vapaaehtoisia vastaamaan vapaaehtoisten tyytyväisyysbarometriin. </a:t>
            </a:r>
            <a:endParaRPr lang="fi-FI" b="0"/>
          </a:p>
          <a:p>
            <a:pPr marL="285750" marR="38735" indent="-285750">
              <a:lnSpc>
                <a:spcPct val="103000"/>
              </a:lnSpc>
              <a:spcAft>
                <a:spcPts val="25"/>
              </a:spcAft>
              <a:buFontTx/>
              <a:buChar char="-"/>
            </a:pPr>
            <a:endParaRPr lang="fi-FI" sz="2000"/>
          </a:p>
        </p:txBody>
      </p:sp>
    </p:spTree>
    <p:extLst>
      <p:ext uri="{BB962C8B-B14F-4D97-AF65-F5344CB8AC3E}">
        <p14:creationId xmlns:p14="http://schemas.microsoft.com/office/powerpoint/2010/main" val="7651248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E18DB4BE-6302-52FC-8F9D-4E4736D7ECB2}"/>
              </a:ext>
            </a:extLst>
          </p:cNvPr>
          <p:cNvSpPr txBox="1">
            <a:spLocks/>
          </p:cNvSpPr>
          <p:nvPr/>
        </p:nvSpPr>
        <p:spPr>
          <a:xfrm>
            <a:off x="738840" y="553930"/>
            <a:ext cx="11130064" cy="78175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fi-FI" sz="2200" b="1">
                <a:solidFill>
                  <a:srgbClr val="C00000"/>
                </a:solidFill>
                <a:effectLst/>
                <a:latin typeface="Arial" panose="020B0604020202020204" pitchFamily="34" charset="0"/>
                <a:ea typeface="Yu Gothic Light" panose="020B0300000000000000" pitchFamily="34" charset="-128"/>
              </a:rPr>
              <a:t>Järjestämme koulutusta ja viestimme aktiivisesti Geneven sopimuksista ja muusta humanitaarisesta oikeudesta</a:t>
            </a:r>
          </a:p>
          <a:p>
            <a:endParaRPr lang="fi-FI" sz="2200">
              <a:solidFill>
                <a:srgbClr val="C00000"/>
              </a:solidFill>
              <a:ea typeface="Yu Gothic Light" panose="020B0300000000000000" pitchFamily="34" charset="-128"/>
            </a:endParaRPr>
          </a:p>
        </p:txBody>
      </p:sp>
      <p:sp>
        <p:nvSpPr>
          <p:cNvPr id="8" name="Tekstin paikkamerkki 2">
            <a:extLst>
              <a:ext uri="{FF2B5EF4-FFF2-40B4-BE49-F238E27FC236}">
                <a16:creationId xmlns:a16="http://schemas.microsoft.com/office/drawing/2014/main" id="{167C2ECF-86E8-70CD-2784-2FB39C718CA1}"/>
              </a:ext>
            </a:extLst>
          </p:cNvPr>
          <p:cNvSpPr txBox="1">
            <a:spLocks/>
          </p:cNvSpPr>
          <p:nvPr/>
        </p:nvSpPr>
        <p:spPr>
          <a:xfrm>
            <a:off x="738840" y="1340881"/>
            <a:ext cx="10515600" cy="2480553"/>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628650" marR="38735" lvl="1" indent="-171450">
              <a:spcBef>
                <a:spcPts val="1000"/>
              </a:spcBef>
              <a:buFont typeface="Arial" panose="020B0604020202020204" pitchFamily="34" charset="0"/>
              <a:buChar char="•"/>
            </a:pPr>
            <a:r>
              <a:rPr lang="fi-FI" b="0"/>
              <a:t>Lisäämme vapaaehtoisten ja suuren yleisön tietoisuutta humanitaarisesta oikeudesta koulutuksen avulla. </a:t>
            </a:r>
          </a:p>
          <a:p>
            <a:pPr marL="628650" marR="38735" lvl="1" indent="-171450">
              <a:spcBef>
                <a:spcPts val="1000"/>
              </a:spcBef>
              <a:buFont typeface="Arial" panose="020B0604020202020204" pitchFamily="34" charset="0"/>
              <a:buChar char="•"/>
            </a:pPr>
            <a:r>
              <a:rPr lang="fi-FI" b="0"/>
              <a:t>Huolehdimme aktiivisesti Punaisen Ristin suojamerkin oikeasta käytöstä omassa toiminnassamme ja ilmoitamme väärinkäytöstä. </a:t>
            </a:r>
          </a:p>
          <a:p>
            <a:pPr marL="171450" marR="38735" indent="-171450">
              <a:buFont typeface="Arial" panose="020B0604020202020204" pitchFamily="34" charset="0"/>
              <a:buChar char="•"/>
            </a:pPr>
            <a:endParaRPr lang="fi-FI" sz="2000"/>
          </a:p>
          <a:p>
            <a:pPr marL="285750" marR="38735" indent="-285750">
              <a:buFontTx/>
              <a:buChar char="-"/>
            </a:pPr>
            <a:endParaRPr lang="fi-FI" sz="2000"/>
          </a:p>
        </p:txBody>
      </p:sp>
      <p:sp>
        <p:nvSpPr>
          <p:cNvPr id="2" name="Otsikko 1">
            <a:extLst>
              <a:ext uri="{FF2B5EF4-FFF2-40B4-BE49-F238E27FC236}">
                <a16:creationId xmlns:a16="http://schemas.microsoft.com/office/drawing/2014/main" id="{A3C0E057-195A-3C7E-08B7-97830DD085C1}"/>
              </a:ext>
            </a:extLst>
          </p:cNvPr>
          <p:cNvSpPr txBox="1">
            <a:spLocks/>
          </p:cNvSpPr>
          <p:nvPr/>
        </p:nvSpPr>
        <p:spPr>
          <a:xfrm>
            <a:off x="838200" y="3317691"/>
            <a:ext cx="10515600" cy="78175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fi-FI" sz="2200">
                <a:solidFill>
                  <a:srgbClr val="C00000"/>
                </a:solidFill>
                <a:effectLst/>
                <a:latin typeface="Arial"/>
                <a:ea typeface="Arial" panose="020B0604020202020204" pitchFamily="34" charset="0"/>
                <a:cs typeface="Arial"/>
              </a:rPr>
              <a:t>Kehitämme toimintamme saavutettavuutta ja esteettömyyttä </a:t>
            </a:r>
            <a:r>
              <a:rPr lang="fi-FI" sz="2200">
                <a:solidFill>
                  <a:srgbClr val="C00000"/>
                </a:solidFill>
                <a:latin typeface="Arial"/>
                <a:ea typeface="Arial" panose="020B0604020202020204" pitchFamily="34" charset="0"/>
                <a:cs typeface="Arial"/>
              </a:rPr>
              <a:t>sekä</a:t>
            </a:r>
            <a:r>
              <a:rPr lang="fi-FI" sz="2200">
                <a:solidFill>
                  <a:srgbClr val="C00000"/>
                </a:solidFill>
                <a:effectLst/>
                <a:latin typeface="Arial"/>
                <a:ea typeface="Arial" panose="020B0604020202020204" pitchFamily="34" charset="0"/>
                <a:cs typeface="Arial"/>
              </a:rPr>
              <a:t> varmistamme</a:t>
            </a:r>
            <a:r>
              <a:rPr lang="fi-FI" sz="2200">
                <a:solidFill>
                  <a:srgbClr val="C00000"/>
                </a:solidFill>
                <a:latin typeface="Arial"/>
                <a:ea typeface="Arial" panose="020B0604020202020204" pitchFamily="34" charset="0"/>
                <a:cs typeface="Arial"/>
              </a:rPr>
              <a:t>, </a:t>
            </a:r>
            <a:r>
              <a:rPr lang="fi-FI" sz="2200">
                <a:solidFill>
                  <a:srgbClr val="C00000"/>
                </a:solidFill>
                <a:effectLst/>
                <a:latin typeface="Arial"/>
                <a:ea typeface="Arial" panose="020B0604020202020204" pitchFamily="34" charset="0"/>
                <a:cs typeface="Arial"/>
              </a:rPr>
              <a:t>että järjestön toiminta​ on syrjimätöntä ja rasismista vapaata</a:t>
            </a:r>
            <a:endParaRPr lang="fi-FI" sz="2200" b="1">
              <a:solidFill>
                <a:srgbClr val="C00000"/>
              </a:solidFill>
              <a:effectLst/>
              <a:latin typeface="Arial"/>
              <a:ea typeface="Yu Gothic Light" panose="020B0300000000000000" pitchFamily="34" charset="-128"/>
              <a:cs typeface="Arial"/>
            </a:endParaRPr>
          </a:p>
          <a:p>
            <a:endParaRPr lang="fi-FI" sz="2200">
              <a:solidFill>
                <a:srgbClr val="C00000"/>
              </a:solidFill>
              <a:ea typeface="Yu Gothic Light" panose="020B0300000000000000" pitchFamily="34" charset="-128"/>
            </a:endParaRPr>
          </a:p>
        </p:txBody>
      </p:sp>
      <p:sp>
        <p:nvSpPr>
          <p:cNvPr id="3" name="Tekstin paikkamerkki 2">
            <a:extLst>
              <a:ext uri="{FF2B5EF4-FFF2-40B4-BE49-F238E27FC236}">
                <a16:creationId xmlns:a16="http://schemas.microsoft.com/office/drawing/2014/main" id="{D9E96EA4-F591-3333-CAA5-04A44489A1A3}"/>
              </a:ext>
            </a:extLst>
          </p:cNvPr>
          <p:cNvSpPr txBox="1">
            <a:spLocks/>
          </p:cNvSpPr>
          <p:nvPr/>
        </p:nvSpPr>
        <p:spPr>
          <a:xfrm>
            <a:off x="738840" y="4099441"/>
            <a:ext cx="10515600" cy="2480553"/>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742950" lvl="1" indent="-285750">
              <a:spcBef>
                <a:spcPts val="1000"/>
              </a:spcBef>
              <a:buFont typeface="Arial" panose="020B0604020202020204" pitchFamily="34" charset="0"/>
              <a:buChar char="•"/>
            </a:pPr>
            <a:r>
              <a:rPr lang="fi-FI" b="0"/>
              <a:t>Varmistamme, että toimintamme on syrjimätöntä ja rasismista vapaata. </a:t>
            </a:r>
          </a:p>
          <a:p>
            <a:pPr marL="742950" lvl="1" indent="-285750">
              <a:spcBef>
                <a:spcPts val="1000"/>
              </a:spcBef>
              <a:buFont typeface="Arial" panose="020B0604020202020204" pitchFamily="34" charset="0"/>
              <a:buChar char="•"/>
            </a:pPr>
            <a:r>
              <a:rPr lang="fi-FI" b="0">
                <a:latin typeface="Arial"/>
                <a:cs typeface="Arial"/>
              </a:rPr>
              <a:t>Toimimme aktiivisesti rasismia vastaan.</a:t>
            </a:r>
          </a:p>
          <a:p>
            <a:pPr marL="742950" lvl="1" indent="-285750">
              <a:spcBef>
                <a:spcPts val="1000"/>
              </a:spcBef>
              <a:buFont typeface="Arial" panose="020B0604020202020204" pitchFamily="34" charset="0"/>
              <a:buChar char="•"/>
            </a:pPr>
            <a:r>
              <a:rPr lang="fi-FI" b="0">
                <a:latin typeface="Arial"/>
                <a:cs typeface="Arial"/>
              </a:rPr>
              <a:t>Lisäämme osaamistamme osallistumalla koulutuksiin (esim. antirasismi, selkokieli, moninaisuus).</a:t>
            </a:r>
          </a:p>
          <a:p>
            <a:pPr marL="285750" marR="38735" indent="-285750">
              <a:buFontTx/>
              <a:buChar char="-"/>
            </a:pPr>
            <a:endParaRPr lang="fi-FI" sz="2000"/>
          </a:p>
        </p:txBody>
      </p:sp>
    </p:spTree>
    <p:extLst>
      <p:ext uri="{BB962C8B-B14F-4D97-AF65-F5344CB8AC3E}">
        <p14:creationId xmlns:p14="http://schemas.microsoft.com/office/powerpoint/2010/main" val="266932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D85A815-F05E-B0FB-FEE4-592E956FF6BE}"/>
              </a:ext>
            </a:extLst>
          </p:cNvPr>
          <p:cNvSpPr>
            <a:spLocks noGrp="1"/>
          </p:cNvSpPr>
          <p:nvPr>
            <p:ph type="title"/>
          </p:nvPr>
        </p:nvSpPr>
        <p:spPr>
          <a:xfrm>
            <a:off x="838200" y="571734"/>
            <a:ext cx="10515600" cy="781750"/>
          </a:xfrm>
        </p:spPr>
        <p:txBody>
          <a:bodyPr/>
          <a:lstStyle/>
          <a:p>
            <a:r>
              <a:rPr lang="fi-FI"/>
              <a:t>Näitä teemme</a:t>
            </a:r>
          </a:p>
        </p:txBody>
      </p:sp>
      <p:sp>
        <p:nvSpPr>
          <p:cNvPr id="6" name="Tekstin paikkamerkki 5">
            <a:extLst>
              <a:ext uri="{FF2B5EF4-FFF2-40B4-BE49-F238E27FC236}">
                <a16:creationId xmlns:a16="http://schemas.microsoft.com/office/drawing/2014/main" id="{24F6E99D-CDC8-48CB-8720-8994568A4972}"/>
              </a:ext>
            </a:extLst>
          </p:cNvPr>
          <p:cNvSpPr>
            <a:spLocks noGrp="1"/>
          </p:cNvSpPr>
          <p:nvPr>
            <p:ph type="body" sz="quarter" idx="11"/>
          </p:nvPr>
        </p:nvSpPr>
        <p:spPr>
          <a:xfrm>
            <a:off x="838200" y="1576917"/>
            <a:ext cx="10515600" cy="2944813"/>
          </a:xfrm>
        </p:spPr>
        <p:txBody>
          <a:bodyPr/>
          <a:lstStyle/>
          <a:p>
            <a:endParaRPr lang="fi-FI"/>
          </a:p>
        </p:txBody>
      </p:sp>
    </p:spTree>
    <p:extLst>
      <p:ext uri="{BB962C8B-B14F-4D97-AF65-F5344CB8AC3E}">
        <p14:creationId xmlns:p14="http://schemas.microsoft.com/office/powerpoint/2010/main" val="285013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Kuva 2" descr="Kuva, joka sisältää kohteen teksti, vaate, animaatio, mies">
            <a:extLst>
              <a:ext uri="{FF2B5EF4-FFF2-40B4-BE49-F238E27FC236}">
                <a16:creationId xmlns:a16="http://schemas.microsoft.com/office/drawing/2014/main" id="{B10EFC9F-5BEF-4EFC-1C01-DE5619A1817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748519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58CC3C-6DAC-0C45-E873-82683074DA38}"/>
              </a:ext>
            </a:extLst>
          </p:cNvPr>
          <p:cNvSpPr>
            <a:spLocks noGrp="1"/>
          </p:cNvSpPr>
          <p:nvPr>
            <p:ph type="ctrTitle"/>
          </p:nvPr>
        </p:nvSpPr>
        <p:spPr>
          <a:xfrm>
            <a:off x="783772" y="555173"/>
            <a:ext cx="9144000" cy="710863"/>
          </a:xfrm>
        </p:spPr>
        <p:txBody>
          <a:bodyPr/>
          <a:lstStyle/>
          <a:p>
            <a:r>
              <a:rPr lang="fi-FI" sz="3000" b="1" kern="0">
                <a:effectLst/>
                <a:latin typeface="Arial" panose="020B0604020202020204" pitchFamily="34" charset="0"/>
                <a:ea typeface="Arial" panose="020B0604020202020204" pitchFamily="34" charset="0"/>
              </a:rPr>
              <a:t>Näillä muutoksilla pääsemme tavoitteisiimme </a:t>
            </a:r>
            <a:endParaRPr lang="fi-FI" sz="3000"/>
          </a:p>
        </p:txBody>
      </p:sp>
      <p:sp>
        <p:nvSpPr>
          <p:cNvPr id="3" name="Tekstin paikkamerkki 2">
            <a:extLst>
              <a:ext uri="{FF2B5EF4-FFF2-40B4-BE49-F238E27FC236}">
                <a16:creationId xmlns:a16="http://schemas.microsoft.com/office/drawing/2014/main" id="{6AEB211B-C993-01EE-EA7F-35C565E85C9F}"/>
              </a:ext>
            </a:extLst>
          </p:cNvPr>
          <p:cNvSpPr>
            <a:spLocks noGrp="1"/>
          </p:cNvSpPr>
          <p:nvPr>
            <p:ph type="subTitle" idx="1"/>
          </p:nvPr>
        </p:nvSpPr>
        <p:spPr>
          <a:xfrm>
            <a:off x="870856" y="1165497"/>
            <a:ext cx="10345783" cy="728421"/>
          </a:xfrm>
        </p:spPr>
        <p:txBody>
          <a:bodyPr/>
          <a:lstStyle/>
          <a:p>
            <a:pPr marL="0" marR="37465" indent="0">
              <a:lnSpc>
                <a:spcPct val="103000"/>
              </a:lnSpc>
              <a:spcAft>
                <a:spcPts val="25"/>
              </a:spcAft>
              <a:buNone/>
            </a:pPr>
            <a:endParaRPr lang="fi-FI" sz="1800">
              <a:ea typeface="Arial" panose="020B0604020202020204" pitchFamily="34" charset="0"/>
            </a:endParaRPr>
          </a:p>
          <a:p>
            <a:pPr marL="0" marR="37465" indent="0">
              <a:lnSpc>
                <a:spcPct val="103000"/>
              </a:lnSpc>
              <a:spcAft>
                <a:spcPts val="25"/>
              </a:spcAft>
              <a:buNone/>
            </a:pPr>
            <a:r>
              <a:rPr lang="fi-FI" sz="2000">
                <a:effectLst/>
                <a:latin typeface="Arial" panose="020B0604020202020204" pitchFamily="34" charset="0"/>
                <a:ea typeface="Arial" panose="020B0604020202020204" pitchFamily="34" charset="0"/>
              </a:rPr>
              <a:t>Saavutamme kolme päätavoitettamme, kun panostamme seitsemään muutokseen toimintatavoissamme: </a:t>
            </a:r>
          </a:p>
          <a:p>
            <a:pPr marL="0" marR="37465" indent="0">
              <a:lnSpc>
                <a:spcPct val="103000"/>
              </a:lnSpc>
              <a:spcAft>
                <a:spcPts val="25"/>
              </a:spcAft>
              <a:buNone/>
            </a:pPr>
            <a:endParaRPr lang="fi-FI" sz="2000">
              <a:effectLst/>
              <a:latin typeface="Arial" panose="020B0604020202020204" pitchFamily="34" charset="0"/>
              <a:ea typeface="Arial" panose="020B0604020202020204" pitchFamily="34" charset="0"/>
            </a:endParaRPr>
          </a:p>
          <a:p>
            <a:pPr marL="0" indent="0">
              <a:buNone/>
            </a:pPr>
            <a:r>
              <a:rPr lang="fi-FI" sz="2000">
                <a:effectLst/>
                <a:latin typeface="Arial" panose="020B0604020202020204" pitchFamily="34" charset="0"/>
                <a:ea typeface="Yu Gothic Light" panose="020B0300000000000000" pitchFamily="34" charset="-128"/>
              </a:rPr>
              <a:t>1. Punainen Risti innostaa ja kutsuu mukaan </a:t>
            </a:r>
          </a:p>
          <a:p>
            <a:pPr marL="0" indent="0">
              <a:buNone/>
            </a:pPr>
            <a:r>
              <a:rPr lang="fi-FI" sz="2000">
                <a:effectLst/>
                <a:latin typeface="Arial" panose="020B0604020202020204" pitchFamily="34" charset="0"/>
                <a:ea typeface="Yu Gothic Light" panose="020B0300000000000000" pitchFamily="34" charset="-128"/>
              </a:rPr>
              <a:t>2. Oppiminen ja osaaminen mahdollistaa muutoksen </a:t>
            </a:r>
          </a:p>
          <a:p>
            <a:pPr marL="0" indent="0">
              <a:buNone/>
            </a:pPr>
            <a:r>
              <a:rPr lang="fi-FI" sz="2000">
                <a:effectLst/>
                <a:latin typeface="Arial" panose="020B0604020202020204" pitchFamily="34" charset="0"/>
                <a:ea typeface="Yu Gothic Light" panose="020B0300000000000000" pitchFamily="34" charset="-128"/>
              </a:rPr>
              <a:t>3. Yhteistyöllä saamme enemmän aikaan </a:t>
            </a:r>
          </a:p>
          <a:p>
            <a:pPr marL="0" indent="0">
              <a:buNone/>
            </a:pPr>
            <a:r>
              <a:rPr lang="fi-FI" sz="2000">
                <a:effectLst/>
                <a:latin typeface="Arial" panose="020B0604020202020204" pitchFamily="34" charset="0"/>
                <a:ea typeface="Yu Gothic Light" panose="020B0300000000000000" pitchFamily="34" charset="-128"/>
              </a:rPr>
              <a:t>4. Hyödynnämme digitalisaatiota ja johdamme tiedolla </a:t>
            </a:r>
          </a:p>
          <a:p>
            <a:pPr marL="0" indent="0">
              <a:buNone/>
            </a:pPr>
            <a:r>
              <a:rPr lang="fi-FI" sz="2000">
                <a:effectLst/>
                <a:latin typeface="Arial" panose="020B0604020202020204" pitchFamily="34" charset="0"/>
                <a:ea typeface="Yu Gothic Light" panose="020B0300000000000000" pitchFamily="34" charset="-128"/>
              </a:rPr>
              <a:t>5. Viestintä on avoimempaa ja monipuolisempaa  </a:t>
            </a:r>
          </a:p>
          <a:p>
            <a:pPr marL="0" indent="0">
              <a:buNone/>
            </a:pPr>
            <a:r>
              <a:rPr lang="fi-FI" sz="2000">
                <a:effectLst/>
                <a:latin typeface="Arial" panose="020B0604020202020204" pitchFamily="34" charset="0"/>
                <a:ea typeface="Yu Gothic Light" panose="020B0300000000000000" pitchFamily="34" charset="-128"/>
              </a:rPr>
              <a:t>6. Punainen Risti vahvistaa eettistä ja vastuullista toimintaa </a:t>
            </a:r>
          </a:p>
          <a:p>
            <a:pPr marL="0" indent="0">
              <a:buNone/>
            </a:pPr>
            <a:r>
              <a:rPr lang="fi-FI" sz="2000">
                <a:effectLst/>
                <a:latin typeface="Arial" panose="020B0604020202020204" pitchFamily="34" charset="0"/>
                <a:ea typeface="Yu Gothic Light" panose="020B0300000000000000" pitchFamily="34" charset="-128"/>
              </a:rPr>
              <a:t>7. Tasapainoinen talous mahdollistaa Punaisen Ristin toiminnan </a:t>
            </a:r>
          </a:p>
          <a:p>
            <a:endParaRPr lang="fi-FI"/>
          </a:p>
        </p:txBody>
      </p:sp>
    </p:spTree>
    <p:extLst>
      <p:ext uri="{BB962C8B-B14F-4D97-AF65-F5344CB8AC3E}">
        <p14:creationId xmlns:p14="http://schemas.microsoft.com/office/powerpoint/2010/main" val="237935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579B868E-CD1A-B117-CEE1-B858C097B74A}"/>
              </a:ext>
            </a:extLst>
          </p:cNvPr>
          <p:cNvSpPr>
            <a:spLocks noGrp="1"/>
          </p:cNvSpPr>
          <p:nvPr>
            <p:ph type="body" idx="10"/>
          </p:nvPr>
        </p:nvSpPr>
        <p:spPr>
          <a:xfrm>
            <a:off x="297602" y="1877255"/>
            <a:ext cx="3728604" cy="3890449"/>
          </a:xfrm>
        </p:spPr>
        <p:txBody>
          <a:bodyPr/>
          <a:lstStyle/>
          <a:p>
            <a:pPr marR="38735"/>
            <a:r>
              <a:rPr lang="fi-FI" sz="2000" b="1" dirty="0">
                <a:solidFill>
                  <a:srgbClr val="000000"/>
                </a:solidFill>
                <a:effectLst/>
                <a:latin typeface="Arial" panose="020B0604020202020204" pitchFamily="34" charset="0"/>
                <a:ea typeface="Arial" panose="020B0604020202020204" pitchFamily="34" charset="0"/>
              </a:rPr>
              <a:t>1. Punainen Risti innostaa ja kutsuu mukaan</a:t>
            </a:r>
          </a:p>
          <a:p>
            <a:pPr marR="38735"/>
            <a:endParaRPr lang="fi-FI" sz="2000" b="1" dirty="0">
              <a:solidFill>
                <a:srgbClr val="000000"/>
              </a:solidFill>
              <a:effectLst/>
              <a:latin typeface="Arial" panose="020B0604020202020204" pitchFamily="34" charset="0"/>
              <a:ea typeface="Arial" panose="020B0604020202020204" pitchFamily="34" charset="0"/>
            </a:endParaRPr>
          </a:p>
          <a:p>
            <a:pPr marL="171450" marR="38735" indent="-171450">
              <a:buFont typeface="Arial" panose="020B0604020202020204" pitchFamily="34" charset="0"/>
              <a:buChar char="•"/>
            </a:pPr>
            <a:r>
              <a:rPr lang="fi-FI" sz="1800" dirty="0">
                <a:latin typeface="Arial"/>
                <a:cs typeface="Arial"/>
              </a:rPr>
              <a:t>Viestimme kaikesta vapaaehtoistoiminnasta </a:t>
            </a:r>
            <a:r>
              <a:rPr lang="fi-FI" sz="1800" dirty="0" err="1">
                <a:latin typeface="Arial"/>
                <a:cs typeface="Arial"/>
              </a:rPr>
              <a:t>OMAssa</a:t>
            </a:r>
            <a:r>
              <a:rPr lang="fi-FI" sz="1800" dirty="0">
                <a:latin typeface="Arial"/>
                <a:cs typeface="Arial"/>
              </a:rPr>
              <a:t> ja varmistamme, että toimintaan on helppoa ja mukavaa tulla mukaan. </a:t>
            </a:r>
            <a:endParaRPr lang="fi-FI" sz="1800" dirty="0">
              <a:latin typeface="Arial" panose="020B0604020202020204" pitchFamily="34" charset="0"/>
            </a:endParaRPr>
          </a:p>
          <a:p>
            <a:pPr marL="171450" marR="38735" indent="-171450">
              <a:buFont typeface="Arial" panose="020B0604020202020204" pitchFamily="34" charset="0"/>
              <a:buChar char="•"/>
            </a:pPr>
            <a:endParaRPr lang="fi-FI" sz="1800" dirty="0">
              <a:latin typeface="Arial" panose="020B0604020202020204" pitchFamily="34" charset="0"/>
            </a:endParaRPr>
          </a:p>
          <a:p>
            <a:pPr marL="171450" marR="38735" indent="-171450">
              <a:buFont typeface="Arial" panose="020B0604020202020204" pitchFamily="34" charset="0"/>
              <a:buChar char="•"/>
            </a:pPr>
            <a:r>
              <a:rPr lang="fi-FI" sz="1800" dirty="0">
                <a:latin typeface="Arial"/>
                <a:cs typeface="Arial"/>
              </a:rPr>
              <a:t>Otamme käyttöön turvallisemman tilan periaatteet kaikessa toiminnassamme. </a:t>
            </a:r>
            <a:endParaRPr lang="fi-FI" sz="1800" dirty="0">
              <a:latin typeface="Arial" panose="020B0604020202020204" pitchFamily="34" charset="0"/>
            </a:endParaRPr>
          </a:p>
          <a:p>
            <a:pPr marR="38735"/>
            <a:endParaRPr lang="fi-FI" sz="1800" dirty="0">
              <a:latin typeface="Arial" panose="020B0604020202020204" pitchFamily="34" charset="0"/>
            </a:endParaRPr>
          </a:p>
          <a:p>
            <a:pPr marL="171450" marR="38735" indent="-171450">
              <a:buFont typeface="Arial" panose="020B0604020202020204" pitchFamily="34" charset="0"/>
              <a:buChar char="•"/>
            </a:pPr>
            <a:r>
              <a:rPr lang="fi-FI" sz="1800" dirty="0">
                <a:latin typeface="Arial"/>
                <a:cs typeface="Arial"/>
              </a:rPr>
              <a:t>Teemme osaston itsearvioinnin ja kehittämissuunnitelman piirin tuella vähintään kerran yleiskokouskauden aikana. </a:t>
            </a:r>
            <a:endParaRPr lang="fi-FI" sz="1800" dirty="0">
              <a:latin typeface="Arial" panose="020B0604020202020204" pitchFamily="34" charset="0"/>
            </a:endParaRPr>
          </a:p>
          <a:p>
            <a:pPr marL="171450" marR="38735" indent="-171450">
              <a:buFont typeface="Arial" panose="020B0604020202020204" pitchFamily="34" charset="0"/>
              <a:buChar char="•"/>
            </a:pPr>
            <a:endParaRPr lang="fi-FI" sz="1800" dirty="0">
              <a:solidFill>
                <a:srgbClr val="000000"/>
              </a:solidFill>
              <a:effectLst/>
              <a:latin typeface="Arial" panose="020B0604020202020204" pitchFamily="34" charset="0"/>
              <a:ea typeface="Times New Roman" panose="02020603050405020304" pitchFamily="18" charset="0"/>
            </a:endParaRPr>
          </a:p>
          <a:p>
            <a:pPr marL="171450" marR="38735" indent="-171450">
              <a:lnSpc>
                <a:spcPct val="103000"/>
              </a:lnSpc>
              <a:spcAft>
                <a:spcPts val="25"/>
              </a:spcAft>
              <a:buFont typeface="Arial" panose="020B0604020202020204" pitchFamily="34" charset="0"/>
              <a:buChar char="•"/>
            </a:pPr>
            <a:r>
              <a:rPr lang="fi-FI" sz="1800" dirty="0">
                <a:latin typeface="Arial" panose="020B0604020202020204" pitchFamily="34" charset="0"/>
              </a:rPr>
              <a:t>Otamme käyttöön vapaaehtoisten pari- ja tiimityön mallit.</a:t>
            </a:r>
          </a:p>
          <a:p>
            <a:pPr marL="171450" marR="38735" indent="-171450">
              <a:lnSpc>
                <a:spcPct val="103000"/>
              </a:lnSpc>
              <a:spcAft>
                <a:spcPts val="25"/>
              </a:spcAft>
              <a:buFont typeface="Arial" panose="020B0604020202020204" pitchFamily="34" charset="0"/>
              <a:buChar char="•"/>
            </a:pPr>
            <a:endParaRPr lang="fi-FI" sz="1400" dirty="0">
              <a:latin typeface="Arial" panose="020B0604020202020204" pitchFamily="34" charset="0"/>
            </a:endParaRPr>
          </a:p>
          <a:p>
            <a:pPr marR="38735">
              <a:lnSpc>
                <a:spcPct val="103000"/>
              </a:lnSpc>
              <a:spcAft>
                <a:spcPts val="25"/>
              </a:spcAft>
            </a:pPr>
            <a:endParaRPr lang="fi-FI" sz="1400" dirty="0">
              <a:latin typeface="Arial" panose="020B0604020202020204" pitchFamily="34" charset="0"/>
            </a:endParaRPr>
          </a:p>
          <a:p>
            <a:pPr marL="171450" marR="38735" lvl="0" indent="-171450">
              <a:lnSpc>
                <a:spcPct val="103000"/>
              </a:lnSpc>
              <a:spcAft>
                <a:spcPts val="25"/>
              </a:spcAft>
              <a:buFont typeface="Arial" panose="020B0604020202020204" pitchFamily="34" charset="0"/>
              <a:buChar char="•"/>
            </a:pPr>
            <a:endParaRPr lang="fi-FI" sz="1200" dirty="0">
              <a:latin typeface="Arial" panose="020B0604020202020204" pitchFamily="34" charset="0"/>
            </a:endParaRPr>
          </a:p>
          <a:p>
            <a:pPr marL="285750" marR="38735" lvl="0" indent="-285750">
              <a:lnSpc>
                <a:spcPct val="103000"/>
              </a:lnSpc>
              <a:spcAft>
                <a:spcPts val="25"/>
              </a:spcAft>
              <a:buFontTx/>
              <a:buChar char="-"/>
            </a:pPr>
            <a:endParaRPr lang="fi-FI" sz="1200" dirty="0">
              <a:latin typeface="Arial" panose="020B0604020202020204" pitchFamily="34" charset="0"/>
            </a:endParaRPr>
          </a:p>
        </p:txBody>
      </p:sp>
      <p:sp>
        <p:nvSpPr>
          <p:cNvPr id="4" name="Tekstin paikkamerkki 3">
            <a:extLst>
              <a:ext uri="{FF2B5EF4-FFF2-40B4-BE49-F238E27FC236}">
                <a16:creationId xmlns:a16="http://schemas.microsoft.com/office/drawing/2014/main" id="{12886E2A-D3DF-F037-972C-D6F8DE0E5D09}"/>
              </a:ext>
            </a:extLst>
          </p:cNvPr>
          <p:cNvSpPr>
            <a:spLocks noGrp="1"/>
          </p:cNvSpPr>
          <p:nvPr>
            <p:ph type="body" idx="14"/>
          </p:nvPr>
        </p:nvSpPr>
        <p:spPr>
          <a:xfrm>
            <a:off x="4224981" y="1254004"/>
            <a:ext cx="3742038" cy="5001596"/>
          </a:xfrm>
        </p:spPr>
        <p:txBody>
          <a:bodyPr/>
          <a:lstStyle/>
          <a:p>
            <a:r>
              <a:rPr lang="fi-FI" sz="2000" b="1">
                <a:solidFill>
                  <a:srgbClr val="000000"/>
                </a:solidFill>
                <a:effectLst/>
                <a:latin typeface="Arial" panose="020B0604020202020204" pitchFamily="34" charset="0"/>
                <a:ea typeface="Yu Gothic Light" panose="020B0300000000000000" pitchFamily="34" charset="-128"/>
              </a:rPr>
              <a:t>2. Oppiminen ja osaaminen </a:t>
            </a:r>
          </a:p>
          <a:p>
            <a:r>
              <a:rPr lang="fi-FI" sz="2000" b="1">
                <a:solidFill>
                  <a:srgbClr val="000000"/>
                </a:solidFill>
                <a:effectLst/>
                <a:latin typeface="Arial" panose="020B0604020202020204" pitchFamily="34" charset="0"/>
                <a:ea typeface="Yu Gothic Light" panose="020B0300000000000000" pitchFamily="34" charset="-128"/>
              </a:rPr>
              <a:t>mahdollistaa muutoksen </a:t>
            </a:r>
          </a:p>
          <a:p>
            <a:pPr marL="285750" indent="-285750">
              <a:lnSpc>
                <a:spcPct val="107000"/>
              </a:lnSpc>
              <a:spcAft>
                <a:spcPts val="600"/>
              </a:spcAft>
              <a:buFont typeface="Arial" panose="020B0604020202020204" pitchFamily="34" charset="0"/>
              <a:buChar char="•"/>
            </a:pPr>
            <a:endParaRPr lang="fi-FI" sz="1400">
              <a:latin typeface="Arial" panose="020B0604020202020204" pitchFamily="34" charset="0"/>
            </a:endParaRPr>
          </a:p>
          <a:p>
            <a:pPr marL="285750" indent="-285750">
              <a:lnSpc>
                <a:spcPct val="107000"/>
              </a:lnSpc>
              <a:spcAft>
                <a:spcPts val="600"/>
              </a:spcAft>
              <a:buFont typeface="Arial" panose="020B0604020202020204" pitchFamily="34" charset="0"/>
              <a:buChar char="•"/>
            </a:pPr>
            <a:r>
              <a:rPr lang="fi-FI" sz="1600">
                <a:latin typeface="Arial" panose="020B0604020202020204" pitchFamily="34" charset="0"/>
              </a:rPr>
              <a:t>Tarjoamme oppimisen paikkoja vapaaehtoisille jakamalla tietoa ja innostamalla tarttumaan uusiin tehtäviin. </a:t>
            </a:r>
          </a:p>
          <a:p>
            <a:pPr marL="285750" indent="-285750">
              <a:lnSpc>
                <a:spcPct val="107000"/>
              </a:lnSpc>
              <a:spcAft>
                <a:spcPts val="600"/>
              </a:spcAft>
              <a:buFont typeface="Arial" panose="020B0604020202020204" pitchFamily="34" charset="0"/>
              <a:buChar char="•"/>
            </a:pPr>
            <a:r>
              <a:rPr lang="fi-FI" sz="1600">
                <a:latin typeface="Arial"/>
                <a:cs typeface="Arial"/>
              </a:rPr>
              <a:t>Varmistamme, että osastomme vapaaehtoisilla on riittävä osaaminen järjestön arvomaailmasta, toimintaperiaatteista sekä valmiustoiminnasta. </a:t>
            </a:r>
            <a:endParaRPr lang="fi-FI" sz="1600">
              <a:latin typeface="Arial" panose="020B0604020202020204" pitchFamily="34" charset="0"/>
            </a:endParaRPr>
          </a:p>
          <a:p>
            <a:pPr marL="285750" indent="-285750">
              <a:lnSpc>
                <a:spcPct val="107000"/>
              </a:lnSpc>
              <a:spcAft>
                <a:spcPts val="600"/>
              </a:spcAft>
              <a:buFont typeface="Arial" panose="020B0604020202020204" pitchFamily="34" charset="0"/>
              <a:buChar char="•"/>
            </a:pPr>
            <a:r>
              <a:rPr lang="fi-FI" sz="1600">
                <a:latin typeface="Arial"/>
                <a:cs typeface="Arial"/>
              </a:rPr>
              <a:t>Tarjoamme koulutuksiin ja perehdytyksiin osallistuville uusille vapaaehtoisille toiminnan paikkoja osastossa.</a:t>
            </a:r>
          </a:p>
          <a:p>
            <a:pPr marL="285750" indent="-285750">
              <a:lnSpc>
                <a:spcPct val="107000"/>
              </a:lnSpc>
              <a:spcAft>
                <a:spcPts val="600"/>
              </a:spcAft>
              <a:buFont typeface="Arial" panose="020B0604020202020204" pitchFamily="34" charset="0"/>
              <a:buChar char="•"/>
            </a:pPr>
            <a:r>
              <a:rPr lang="fi-FI" sz="1600">
                <a:latin typeface="Arial"/>
                <a:cs typeface="Arial"/>
              </a:rPr>
              <a:t>Kannustamme vapaaehtoisia kehittämään johtajuus- ja tiimitaitojaan osallistumalla järjestön johtamisvalmennukseen tai </a:t>
            </a:r>
            <a:r>
              <a:rPr lang="fi-FI" sz="1600" err="1">
                <a:latin typeface="Arial"/>
                <a:cs typeface="Arial"/>
              </a:rPr>
              <a:t>Lead</a:t>
            </a:r>
            <a:r>
              <a:rPr lang="fi-FI" sz="1600">
                <a:latin typeface="Arial"/>
                <a:cs typeface="Arial"/>
              </a:rPr>
              <a:t> to </a:t>
            </a:r>
            <a:r>
              <a:rPr lang="fi-FI" sz="1600" err="1">
                <a:latin typeface="Arial"/>
                <a:cs typeface="Arial"/>
              </a:rPr>
              <a:t>Change</a:t>
            </a:r>
            <a:r>
              <a:rPr lang="fi-FI" sz="1600">
                <a:latin typeface="Arial"/>
                <a:cs typeface="Arial"/>
              </a:rPr>
              <a:t>-valmennuksiin. </a:t>
            </a:r>
            <a:endParaRPr lang="fi-FI" sz="1600">
              <a:latin typeface="Arial" panose="020B0604020202020204" pitchFamily="34" charset="0"/>
            </a:endParaRPr>
          </a:p>
          <a:p>
            <a:pPr marL="285750" marR="38735" indent="-285750">
              <a:lnSpc>
                <a:spcPct val="103000"/>
              </a:lnSpc>
              <a:spcAft>
                <a:spcPts val="25"/>
              </a:spcAft>
              <a:buFontTx/>
              <a:buChar char="-"/>
            </a:pPr>
            <a:endParaRPr lang="fi-FI" sz="1400">
              <a:latin typeface="Arial" panose="020B0604020202020204" pitchFamily="34" charset="0"/>
            </a:endParaRPr>
          </a:p>
          <a:p>
            <a:endParaRPr lang="fi-FI" sz="1400">
              <a:latin typeface="Arial" panose="020B0604020202020204" pitchFamily="34" charset="0"/>
            </a:endParaRPr>
          </a:p>
        </p:txBody>
      </p:sp>
      <p:pic>
        <p:nvPicPr>
          <p:cNvPr id="13" name="Kuvan paikkamerkki 12" descr="Kuva, joka sisältää kohteen lumi, vaate, urheilu, piha-&#10;&#10;Kuvaus luotu automaattisesti">
            <a:extLst>
              <a:ext uri="{FF2B5EF4-FFF2-40B4-BE49-F238E27FC236}">
                <a16:creationId xmlns:a16="http://schemas.microsoft.com/office/drawing/2014/main" id="{D6E09B61-0290-157F-D838-2305E7088E0E}"/>
              </a:ext>
            </a:extLst>
          </p:cNvPr>
          <p:cNvPicPr>
            <a:picLocks noGrp="1" noChangeAspect="1"/>
          </p:cNvPicPr>
          <p:nvPr>
            <p:ph type="pic" sz="quarter" idx="15"/>
          </p:nvPr>
        </p:nvPicPr>
        <p:blipFill>
          <a:blip r:embed="rId3" cstate="print">
            <a:extLst>
              <a:ext uri="{28A0092B-C50C-407E-A947-70E740481C1C}">
                <a14:useLocalDpi xmlns:a14="http://schemas.microsoft.com/office/drawing/2010/main"/>
              </a:ext>
            </a:extLst>
          </a:blip>
          <a:srcRect/>
          <a:stretch>
            <a:fillRect/>
          </a:stretch>
        </p:blipFill>
        <p:spPr/>
      </p:pic>
      <p:sp>
        <p:nvSpPr>
          <p:cNvPr id="11" name="Tekstin paikkamerkki 2">
            <a:extLst>
              <a:ext uri="{FF2B5EF4-FFF2-40B4-BE49-F238E27FC236}">
                <a16:creationId xmlns:a16="http://schemas.microsoft.com/office/drawing/2014/main" id="{634236B7-2938-C19B-C766-F9A0EC43D4DB}"/>
              </a:ext>
            </a:extLst>
          </p:cNvPr>
          <p:cNvSpPr txBox="1">
            <a:spLocks/>
          </p:cNvSpPr>
          <p:nvPr/>
        </p:nvSpPr>
        <p:spPr>
          <a:xfrm>
            <a:off x="4035357" y="2049295"/>
            <a:ext cx="10515600" cy="2480553"/>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marR="38735" indent="-285750">
              <a:lnSpc>
                <a:spcPct val="103000"/>
              </a:lnSpc>
              <a:spcAft>
                <a:spcPts val="25"/>
              </a:spcAft>
              <a:buFontTx/>
              <a:buChar char="-"/>
            </a:pPr>
            <a:endParaRPr lang="fi-FI" sz="1200"/>
          </a:p>
        </p:txBody>
      </p:sp>
      <p:sp>
        <p:nvSpPr>
          <p:cNvPr id="14" name="Suorakulmio 13">
            <a:extLst>
              <a:ext uri="{FF2B5EF4-FFF2-40B4-BE49-F238E27FC236}">
                <a16:creationId xmlns:a16="http://schemas.microsoft.com/office/drawing/2014/main" id="{0B3D3A74-E3B5-3D0E-36B0-8F8BED55BF91}"/>
              </a:ext>
            </a:extLst>
          </p:cNvPr>
          <p:cNvSpPr/>
          <p:nvPr/>
        </p:nvSpPr>
        <p:spPr>
          <a:xfrm>
            <a:off x="7772399" y="6391073"/>
            <a:ext cx="1935805" cy="46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solidFill>
                  <a:schemeClr val="accent6"/>
                </a:solidFill>
              </a:rPr>
              <a:t>Kuva: Kaisa Sirén </a:t>
            </a:r>
          </a:p>
        </p:txBody>
      </p:sp>
    </p:spTree>
    <p:extLst>
      <p:ext uri="{BB962C8B-B14F-4D97-AF65-F5344CB8AC3E}">
        <p14:creationId xmlns:p14="http://schemas.microsoft.com/office/powerpoint/2010/main" val="4035330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579B868E-CD1A-B117-CEE1-B858C097B74A}"/>
              </a:ext>
            </a:extLst>
          </p:cNvPr>
          <p:cNvSpPr>
            <a:spLocks noGrp="1"/>
          </p:cNvSpPr>
          <p:nvPr>
            <p:ph type="body" idx="10"/>
          </p:nvPr>
        </p:nvSpPr>
        <p:spPr>
          <a:xfrm>
            <a:off x="50800" y="1364666"/>
            <a:ext cx="3811730" cy="3904303"/>
          </a:xfrm>
        </p:spPr>
        <p:txBody>
          <a:bodyPr/>
          <a:lstStyle/>
          <a:p>
            <a:pPr marL="170180" marR="38735">
              <a:lnSpc>
                <a:spcPct val="103000"/>
              </a:lnSpc>
              <a:spcAft>
                <a:spcPts val="25"/>
              </a:spcAft>
            </a:pPr>
            <a:r>
              <a:rPr lang="fi-FI" sz="2000" b="1">
                <a:solidFill>
                  <a:schemeClr val="tx1"/>
                </a:solidFill>
                <a:effectLst/>
                <a:latin typeface="Arial" panose="020B0604020202020204" pitchFamily="34" charset="0"/>
                <a:ea typeface="Yu Gothic Light" panose="020B0300000000000000" pitchFamily="34" charset="-128"/>
              </a:rPr>
              <a:t>3. Yhteistyöllä saamme </a:t>
            </a:r>
            <a:br>
              <a:rPr lang="fi-FI" sz="2000" b="1">
                <a:solidFill>
                  <a:schemeClr val="tx1"/>
                </a:solidFill>
                <a:effectLst/>
                <a:latin typeface="Arial" panose="020B0604020202020204" pitchFamily="34" charset="0"/>
                <a:ea typeface="Yu Gothic Light" panose="020B0300000000000000" pitchFamily="34" charset="-128"/>
              </a:rPr>
            </a:br>
            <a:r>
              <a:rPr lang="fi-FI" sz="2000" b="1">
                <a:solidFill>
                  <a:schemeClr val="tx1"/>
                </a:solidFill>
                <a:effectLst/>
                <a:latin typeface="Arial" panose="020B0604020202020204" pitchFamily="34" charset="0"/>
                <a:ea typeface="Yu Gothic Light" panose="020B0300000000000000" pitchFamily="34" charset="-128"/>
              </a:rPr>
              <a:t>enemmän aikaan </a:t>
            </a:r>
            <a:endParaRPr lang="fi-FI"/>
          </a:p>
          <a:p>
            <a:pPr marL="170180" marR="38735">
              <a:lnSpc>
                <a:spcPct val="103000"/>
              </a:lnSpc>
              <a:spcAft>
                <a:spcPts val="25"/>
              </a:spcAft>
            </a:pPr>
            <a:endParaRPr lang="fi-FI" sz="1800" b="1">
              <a:effectLst/>
              <a:latin typeface="Arial" panose="020B0604020202020204" pitchFamily="34" charset="0"/>
              <a:ea typeface="Yu Gothic Light" panose="020B0300000000000000" pitchFamily="34" charset="-128"/>
            </a:endParaRPr>
          </a:p>
          <a:p>
            <a:pPr marL="455930" marR="38735" indent="-285750">
              <a:lnSpc>
                <a:spcPct val="103000"/>
              </a:lnSpc>
              <a:spcAft>
                <a:spcPts val="25"/>
              </a:spcAft>
              <a:buFont typeface="Arial" panose="020B0604020202020204" pitchFamily="34" charset="0"/>
              <a:buChar char="•"/>
            </a:pPr>
            <a:r>
              <a:rPr lang="fi-FI" sz="1800">
                <a:solidFill>
                  <a:schemeClr val="tx1"/>
                </a:solidFill>
                <a:latin typeface="Arial" panose="020B0604020202020204" pitchFamily="34" charset="0"/>
              </a:rPr>
              <a:t>Teemme aktiivista yhteistyötä toimintaryhmien kesken ja muiden osastojen kanssa. </a:t>
            </a:r>
          </a:p>
          <a:p>
            <a:pPr marL="455930" marR="38735" indent="-285750">
              <a:lnSpc>
                <a:spcPct val="103000"/>
              </a:lnSpc>
              <a:spcAft>
                <a:spcPts val="25"/>
              </a:spcAft>
              <a:buFont typeface="Arial" panose="020B0604020202020204" pitchFamily="34" charset="0"/>
              <a:buChar char="•"/>
            </a:pPr>
            <a:r>
              <a:rPr lang="fi-FI" sz="1800">
                <a:solidFill>
                  <a:schemeClr val="tx1"/>
                </a:solidFill>
                <a:latin typeface="Arial"/>
                <a:cs typeface="Arial"/>
              </a:rPr>
              <a:t>Osallistumme paikallisiin verkostoihin ja teemme yhteistyötä alueen muiden toimijoiden kanssa. </a:t>
            </a:r>
            <a:endParaRPr lang="fi-FI" sz="1800" b="1">
              <a:solidFill>
                <a:schemeClr val="tx1"/>
              </a:solidFill>
              <a:latin typeface="Arial"/>
              <a:cs typeface="Arial"/>
            </a:endParaRPr>
          </a:p>
          <a:p>
            <a:pPr marL="455930" marR="38735" indent="-285750">
              <a:lnSpc>
                <a:spcPct val="103000"/>
              </a:lnSpc>
              <a:spcAft>
                <a:spcPts val="25"/>
              </a:spcAft>
              <a:buFont typeface="Arial" panose="020B0604020202020204" pitchFamily="34" charset="0"/>
              <a:buChar char="•"/>
            </a:pPr>
            <a:endParaRPr lang="fi-FI" sz="1800" b="1">
              <a:solidFill>
                <a:schemeClr val="tx1"/>
              </a:solidFill>
              <a:effectLst/>
              <a:latin typeface="Arial"/>
              <a:ea typeface="Yu Gothic Light" panose="020B0300000000000000" pitchFamily="34" charset="-128"/>
              <a:cs typeface="Arial"/>
            </a:endParaRPr>
          </a:p>
          <a:p>
            <a:pPr marL="170180" marR="38735">
              <a:spcAft>
                <a:spcPts val="25"/>
              </a:spcAft>
            </a:pPr>
            <a:r>
              <a:rPr lang="fi-FI" sz="2000" b="1">
                <a:solidFill>
                  <a:srgbClr val="000000"/>
                </a:solidFill>
                <a:effectLst/>
                <a:latin typeface="Arial" panose="020B0604020202020204" pitchFamily="34" charset="0"/>
                <a:ea typeface="Yu Gothic Light" panose="020B0300000000000000" pitchFamily="34" charset="-128"/>
              </a:rPr>
              <a:t>4. Hyödynnämme digitalisaatiota ja johdamme tiedolla </a:t>
            </a:r>
          </a:p>
          <a:p>
            <a:endParaRPr lang="fi-FI" sz="1800">
              <a:solidFill>
                <a:schemeClr val="tx1"/>
              </a:solidFill>
              <a:latin typeface="Arial" panose="020B0604020202020204" pitchFamily="34" charset="0"/>
            </a:endParaRPr>
          </a:p>
          <a:p>
            <a:pPr marL="342900" indent="-172720">
              <a:lnSpc>
                <a:spcPct val="107000"/>
              </a:lnSpc>
              <a:spcAft>
                <a:spcPts val="600"/>
              </a:spcAft>
              <a:buFont typeface="Arial" panose="020B0604020202020204" pitchFamily="34" charset="0"/>
              <a:buChar char="•"/>
            </a:pPr>
            <a:r>
              <a:rPr lang="fi-FI" sz="1800">
                <a:solidFill>
                  <a:schemeClr val="tx1"/>
                </a:solidFill>
                <a:latin typeface="Arial"/>
                <a:cs typeface="Arial"/>
              </a:rPr>
              <a:t>Käsittelemme ihmisten tietoja tarkoituksenmukaisesti ja reilusti. </a:t>
            </a:r>
            <a:endParaRPr lang="fi-FI" sz="1800">
              <a:solidFill>
                <a:schemeClr val="tx1"/>
              </a:solidFill>
              <a:latin typeface="Arial" panose="020B0604020202020204" pitchFamily="34" charset="0"/>
            </a:endParaRPr>
          </a:p>
          <a:p>
            <a:pPr marL="341630" indent="-171450">
              <a:lnSpc>
                <a:spcPct val="107000"/>
              </a:lnSpc>
              <a:spcAft>
                <a:spcPts val="25"/>
              </a:spcAft>
              <a:buFont typeface="Arial" panose="020B0604020202020204" pitchFamily="34" charset="0"/>
              <a:buChar char="•"/>
            </a:pPr>
            <a:r>
              <a:rPr lang="fi-FI" sz="1800">
                <a:solidFill>
                  <a:schemeClr val="tx1"/>
                </a:solidFill>
                <a:latin typeface="Arial" panose="020B0604020202020204" pitchFamily="34" charset="0"/>
              </a:rPr>
              <a:t>Käytämme tarvittavia digitaalisia palveluja ja järjestelmiä toiminnassamme. </a:t>
            </a:r>
          </a:p>
        </p:txBody>
      </p:sp>
      <p:pic>
        <p:nvPicPr>
          <p:cNvPr id="8" name="Picture Placeholder 7" descr="A group of people on the grass&#10;&#10;Description automatically generated">
            <a:extLst>
              <a:ext uri="{FF2B5EF4-FFF2-40B4-BE49-F238E27FC236}">
                <a16:creationId xmlns:a16="http://schemas.microsoft.com/office/drawing/2014/main" id="{13C9816B-D163-E52F-FE51-8C89FDF68F85}"/>
              </a:ext>
            </a:extLst>
          </p:cNvPr>
          <p:cNvPicPr>
            <a:picLocks noGrp="1" noChangeAspect="1"/>
          </p:cNvPicPr>
          <p:nvPr>
            <p:ph type="pic" sz="quarter" idx="15"/>
          </p:nvPr>
        </p:nvPicPr>
        <p:blipFill>
          <a:blip r:embed="rId3" cstate="print">
            <a:extLst>
              <a:ext uri="{28A0092B-C50C-407E-A947-70E740481C1C}">
                <a14:useLocalDpi xmlns:a14="http://schemas.microsoft.com/office/drawing/2010/main"/>
              </a:ext>
            </a:extLst>
          </a:blip>
          <a:srcRect/>
          <a:stretch>
            <a:fillRect/>
          </a:stretch>
        </p:blipFill>
        <p:spPr/>
      </p:pic>
      <p:sp>
        <p:nvSpPr>
          <p:cNvPr id="11" name="Tekstin paikkamerkki 10">
            <a:extLst>
              <a:ext uri="{FF2B5EF4-FFF2-40B4-BE49-F238E27FC236}">
                <a16:creationId xmlns:a16="http://schemas.microsoft.com/office/drawing/2014/main" id="{370AE428-E283-B1F0-7F7D-CC7238DDE8AD}"/>
              </a:ext>
            </a:extLst>
          </p:cNvPr>
          <p:cNvSpPr>
            <a:spLocks noGrp="1"/>
          </p:cNvSpPr>
          <p:nvPr>
            <p:ph type="body" idx="4294967295"/>
          </p:nvPr>
        </p:nvSpPr>
        <p:spPr>
          <a:xfrm>
            <a:off x="8381443" y="746805"/>
            <a:ext cx="3666624" cy="3890963"/>
          </a:xfrm>
        </p:spPr>
        <p:txBody>
          <a:bodyPr vert="horz" lIns="91440" tIns="45720" rIns="91440" bIns="45720" rtlCol="0" anchor="t">
            <a:noAutofit/>
          </a:bodyPr>
          <a:lstStyle/>
          <a:p>
            <a:pPr marL="0" indent="0">
              <a:buNone/>
            </a:pPr>
            <a:r>
              <a:rPr lang="fi-FI" sz="2000" b="1" dirty="0">
                <a:solidFill>
                  <a:schemeClr val="bg1"/>
                </a:solidFill>
                <a:effectLst/>
                <a:latin typeface="Arial" panose="020B0604020202020204" pitchFamily="34" charset="0"/>
                <a:ea typeface="Yu Gothic Light" panose="020B0300000000000000" pitchFamily="34" charset="-128"/>
              </a:rPr>
              <a:t>5. Viestintä on avoimempaa ja monipuolisempaa  </a:t>
            </a:r>
          </a:p>
          <a:p>
            <a:pPr marL="341630" indent="-171450">
              <a:lnSpc>
                <a:spcPct val="107000"/>
              </a:lnSpc>
              <a:spcAft>
                <a:spcPts val="25"/>
              </a:spcAft>
            </a:pPr>
            <a:r>
              <a:rPr lang="fi-FI" sz="1800" dirty="0">
                <a:solidFill>
                  <a:schemeClr val="bg1"/>
                </a:solidFill>
                <a:latin typeface="Arial"/>
                <a:cs typeface="Arial"/>
              </a:rPr>
              <a:t>Viestimme aktiivisesti toiminnastamme. </a:t>
            </a:r>
            <a:endParaRPr lang="fi-FI" sz="1800" dirty="0">
              <a:solidFill>
                <a:schemeClr val="bg1"/>
              </a:solidFill>
              <a:latin typeface="Arial" panose="020B0604020202020204" pitchFamily="34" charset="0"/>
            </a:endParaRPr>
          </a:p>
          <a:p>
            <a:pPr marL="341630" indent="-171450">
              <a:lnSpc>
                <a:spcPct val="107000"/>
              </a:lnSpc>
              <a:spcAft>
                <a:spcPts val="25"/>
              </a:spcAft>
            </a:pPr>
            <a:r>
              <a:rPr lang="fi-FI" sz="1800" dirty="0">
                <a:solidFill>
                  <a:schemeClr val="bg1"/>
                </a:solidFill>
                <a:latin typeface="Arial"/>
                <a:cs typeface="Arial"/>
              </a:rPr>
              <a:t>Osallistumme vapaaehtoisten viestintäkoulutuksiin. </a:t>
            </a:r>
            <a:endParaRPr lang="fi-FI" sz="1800" dirty="0">
              <a:solidFill>
                <a:schemeClr val="bg1"/>
              </a:solidFill>
              <a:latin typeface="Arial" panose="020B0604020202020204" pitchFamily="34" charset="0"/>
            </a:endParaRPr>
          </a:p>
          <a:p>
            <a:pPr marL="341630" indent="-171450">
              <a:lnSpc>
                <a:spcPct val="107000"/>
              </a:lnSpc>
              <a:spcAft>
                <a:spcPts val="25"/>
              </a:spcAft>
              <a:buFont typeface="Arial" panose="020B0604020202020204" pitchFamily="34" charset="0"/>
              <a:buChar char="•"/>
            </a:pPr>
            <a:r>
              <a:rPr lang="fi-FI" sz="1800" dirty="0">
                <a:solidFill>
                  <a:schemeClr val="bg1"/>
                </a:solidFill>
                <a:latin typeface="Arial" panose="020B0604020202020204" pitchFamily="34" charset="0"/>
              </a:rPr>
              <a:t>Laadimme / päivitämme osaston viestintäsuunnitelman.</a:t>
            </a:r>
            <a:endParaRPr lang="fi-FI" sz="1800" dirty="0">
              <a:solidFill>
                <a:schemeClr val="bg1"/>
              </a:solidFill>
            </a:endParaRPr>
          </a:p>
          <a:p>
            <a:pPr marL="341630" indent="-171450">
              <a:lnSpc>
                <a:spcPct val="107000"/>
              </a:lnSpc>
              <a:spcAft>
                <a:spcPts val="25"/>
              </a:spcAft>
            </a:pPr>
            <a:r>
              <a:rPr lang="fi-FI" sz="1800" dirty="0">
                <a:solidFill>
                  <a:schemeClr val="bg1"/>
                </a:solidFill>
                <a:latin typeface="Arial"/>
                <a:cs typeface="Arial"/>
              </a:rPr>
              <a:t>Lisäämme monikielistä viestintää. </a:t>
            </a:r>
            <a:endParaRPr lang="fi-FI" sz="1800" dirty="0">
              <a:solidFill>
                <a:schemeClr val="bg1"/>
              </a:solidFill>
              <a:latin typeface="Arial" panose="020B0604020202020204" pitchFamily="34" charset="0"/>
            </a:endParaRPr>
          </a:p>
          <a:p>
            <a:endParaRPr lang="fi-FI" sz="1800" dirty="0">
              <a:solidFill>
                <a:schemeClr val="bg1"/>
              </a:solidFill>
              <a:latin typeface="Arial" panose="020B0604020202020204" pitchFamily="34" charset="0"/>
            </a:endParaRPr>
          </a:p>
        </p:txBody>
      </p:sp>
    </p:spTree>
    <p:extLst>
      <p:ext uri="{BB962C8B-B14F-4D97-AF65-F5344CB8AC3E}">
        <p14:creationId xmlns:p14="http://schemas.microsoft.com/office/powerpoint/2010/main" val="335483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42BBA94-1324-7E74-EDE9-9CC45E28F48A}"/>
              </a:ext>
            </a:extLst>
          </p:cNvPr>
          <p:cNvSpPr>
            <a:spLocks noGrp="1"/>
          </p:cNvSpPr>
          <p:nvPr>
            <p:ph type="body" idx="10"/>
          </p:nvPr>
        </p:nvSpPr>
        <p:spPr>
          <a:xfrm>
            <a:off x="0" y="1935838"/>
            <a:ext cx="3986598" cy="3890449"/>
          </a:xfrm>
        </p:spPr>
        <p:txBody>
          <a:bodyPr/>
          <a:lstStyle/>
          <a:p>
            <a:endParaRPr lang="fi-FI" sz="1800" b="1">
              <a:solidFill>
                <a:srgbClr val="000000"/>
              </a:solidFill>
              <a:latin typeface="Arial" panose="020B0604020202020204" pitchFamily="34" charset="0"/>
              <a:ea typeface="Yu Gothic Light" panose="020B0300000000000000" pitchFamily="34" charset="-128"/>
            </a:endParaRPr>
          </a:p>
          <a:p>
            <a:pPr>
              <a:lnSpc>
                <a:spcPct val="107000"/>
              </a:lnSpc>
              <a:spcAft>
                <a:spcPts val="600"/>
              </a:spcAft>
            </a:pPr>
            <a:r>
              <a:rPr lang="fi-FI" sz="2000" b="1">
                <a:solidFill>
                  <a:srgbClr val="000000"/>
                </a:solidFill>
                <a:effectLst/>
                <a:latin typeface="Arial" panose="020B0604020202020204" pitchFamily="34" charset="0"/>
                <a:ea typeface="Yu Gothic Light" panose="020B0300000000000000" pitchFamily="34" charset="-128"/>
              </a:rPr>
              <a:t>6. Punainen Risti vahvistaa eettistä ja vastuullista toimintaa </a:t>
            </a:r>
          </a:p>
          <a:p>
            <a:pPr>
              <a:lnSpc>
                <a:spcPct val="107000"/>
              </a:lnSpc>
              <a:spcAft>
                <a:spcPts val="600"/>
              </a:spcAft>
            </a:pPr>
            <a:endParaRPr lang="fi-FI" sz="1800">
              <a:latin typeface="Arial" panose="020B0604020202020204" pitchFamily="34" charset="0"/>
            </a:endParaRPr>
          </a:p>
          <a:p>
            <a:pPr marL="285750" indent="-285750">
              <a:lnSpc>
                <a:spcPct val="107000"/>
              </a:lnSpc>
              <a:spcAft>
                <a:spcPts val="600"/>
              </a:spcAft>
              <a:buFont typeface="Arial" panose="020B0604020202020204" pitchFamily="34" charset="0"/>
              <a:buChar char="•"/>
            </a:pPr>
            <a:r>
              <a:rPr lang="fi-FI" sz="1800">
                <a:latin typeface="Arial" panose="020B0604020202020204" pitchFamily="34" charset="0"/>
              </a:rPr>
              <a:t>Noudatamme  eettisiä toimintaohjeita </a:t>
            </a:r>
            <a:r>
              <a:rPr lang="fi-FI" sz="1800">
                <a:latin typeface="Arial" panose="020B0604020202020204" pitchFamily="34" charset="0"/>
                <a:hlinkClick r:id="rId3"/>
              </a:rPr>
              <a:t>https://rednet.punainenristi.fi/eettisyys_vastuullisuus_turvallisuus</a:t>
            </a:r>
            <a:endParaRPr lang="fi-FI" sz="1800">
              <a:latin typeface="Arial" panose="020B0604020202020204" pitchFamily="34" charset="0"/>
            </a:endParaRPr>
          </a:p>
          <a:p>
            <a:pPr marL="285750" indent="-285750">
              <a:lnSpc>
                <a:spcPct val="107000"/>
              </a:lnSpc>
              <a:spcAft>
                <a:spcPts val="600"/>
              </a:spcAft>
              <a:buFont typeface="Arial" panose="020B0604020202020204" pitchFamily="34" charset="0"/>
              <a:buChar char="•"/>
            </a:pPr>
            <a:r>
              <a:rPr lang="fi-FI" sz="1800">
                <a:latin typeface="Arial" panose="020B0604020202020204" pitchFamily="34" charset="0"/>
              </a:rPr>
              <a:t>Noudatamme turvallisemman tilan periaatteita </a:t>
            </a:r>
            <a:r>
              <a:rPr lang="fi-FI" sz="1800">
                <a:latin typeface="Arial" panose="020B0604020202020204" pitchFamily="34" charset="0"/>
                <a:hlinkClick r:id="rId4"/>
              </a:rPr>
              <a:t>https://rednet.punainenristi.fi/turvallisemman_tilan_periaatteet</a:t>
            </a:r>
            <a:endParaRPr lang="fi-FI" sz="1800">
              <a:latin typeface="Arial" panose="020B0604020202020204" pitchFamily="34" charset="0"/>
            </a:endParaRPr>
          </a:p>
          <a:p>
            <a:pPr marL="285750" indent="-285750">
              <a:lnSpc>
                <a:spcPct val="107000"/>
              </a:lnSpc>
              <a:spcAft>
                <a:spcPts val="600"/>
              </a:spcAft>
              <a:buChar char="•"/>
            </a:pPr>
            <a:r>
              <a:rPr lang="fi-FI" sz="1800">
                <a:latin typeface="Arial" panose="020B0604020202020204" pitchFamily="34" charset="0"/>
                <a:ea typeface="Times New Roman" panose="02020603050405020304" pitchFamily="18" charset="0"/>
              </a:rPr>
              <a:t>A</a:t>
            </a:r>
            <a:r>
              <a:rPr lang="fi-FI" sz="1800">
                <a:effectLst/>
                <a:latin typeface="Arial" panose="020B0604020202020204" pitchFamily="34" charset="0"/>
                <a:ea typeface="Times New Roman" panose="02020603050405020304" pitchFamily="18" charset="0"/>
              </a:rPr>
              <a:t>rvioimme oman toimintamme ilmastovaikutuksia ja teemme päästöjä vähentäviä päätöksiä. </a:t>
            </a:r>
            <a:endParaRPr lang="fi-FI" sz="1800">
              <a:latin typeface="Arial" panose="020B0604020202020204" pitchFamily="34" charset="0"/>
            </a:endParaRPr>
          </a:p>
          <a:p>
            <a:pPr marL="742950" lvl="1" indent="-285750">
              <a:buFont typeface="Arial" panose="020B0604020202020204" pitchFamily="34" charset="0"/>
              <a:buChar char="•"/>
            </a:pPr>
            <a:r>
              <a:rPr lang="fi-FI" sz="1600">
                <a:solidFill>
                  <a:srgbClr val="000000"/>
                </a:solidFill>
                <a:latin typeface="Arial" panose="020B0604020202020204" pitchFamily="34" charset="0"/>
              </a:rPr>
              <a:t>Vinkkejä osastojen ilmastotyöhön –materiaali </a:t>
            </a:r>
            <a:r>
              <a:rPr lang="fi-FI" sz="1600">
                <a:solidFill>
                  <a:srgbClr val="000000"/>
                </a:solidFill>
                <a:latin typeface="Arial" panose="020B0604020202020204" pitchFamily="34" charset="0"/>
                <a:hlinkClick r:id="rId5"/>
              </a:rPr>
              <a:t>https://rednet.punainenristi.fi/ilmasto</a:t>
            </a:r>
            <a:endParaRPr lang="fi-FI" sz="1600">
              <a:solidFill>
                <a:srgbClr val="000000"/>
              </a:solidFill>
              <a:latin typeface="Arial" panose="020B0604020202020204" pitchFamily="34" charset="0"/>
            </a:endParaRPr>
          </a:p>
          <a:p>
            <a:pPr marL="285750" indent="-285750">
              <a:buFont typeface="Arial" panose="020B0604020202020204" pitchFamily="34" charset="0"/>
              <a:buChar char="•"/>
            </a:pPr>
            <a:endParaRPr lang="fi-FI" sz="1700">
              <a:solidFill>
                <a:srgbClr val="000000"/>
              </a:solidFill>
              <a:effectLst/>
              <a:latin typeface="Arial" panose="020B0604020202020204" pitchFamily="34" charset="0"/>
              <a:ea typeface="Times New Roman" panose="02020603050405020304" pitchFamily="18" charset="0"/>
            </a:endParaRPr>
          </a:p>
          <a:p>
            <a:endParaRPr lang="fi-FI" sz="1700">
              <a:solidFill>
                <a:srgbClr val="000000"/>
              </a:solidFill>
              <a:effectLst/>
              <a:latin typeface="Arial" panose="020B0604020202020204" pitchFamily="34" charset="0"/>
              <a:ea typeface="Times New Roman" panose="02020603050405020304" pitchFamily="18" charset="0"/>
            </a:endParaRPr>
          </a:p>
          <a:p>
            <a:endParaRPr lang="fi-FI" sz="1700" b="1">
              <a:solidFill>
                <a:srgbClr val="000000"/>
              </a:solidFill>
              <a:effectLst/>
              <a:latin typeface="Arial" panose="020B0604020202020204" pitchFamily="34" charset="0"/>
              <a:ea typeface="Yu Gothic Light" panose="020B0300000000000000" pitchFamily="34" charset="-128"/>
            </a:endParaRPr>
          </a:p>
          <a:p>
            <a:endParaRPr lang="fi-FI" sz="1700">
              <a:latin typeface="Arial" panose="020B0604020202020204" pitchFamily="34" charset="0"/>
            </a:endParaRPr>
          </a:p>
        </p:txBody>
      </p:sp>
      <p:sp>
        <p:nvSpPr>
          <p:cNvPr id="3" name="Tekstin paikkamerkki 2">
            <a:extLst>
              <a:ext uri="{FF2B5EF4-FFF2-40B4-BE49-F238E27FC236}">
                <a16:creationId xmlns:a16="http://schemas.microsoft.com/office/drawing/2014/main" id="{774ACD7C-84DE-3708-FDE6-F49D51AACD0E}"/>
              </a:ext>
            </a:extLst>
          </p:cNvPr>
          <p:cNvSpPr>
            <a:spLocks noGrp="1"/>
          </p:cNvSpPr>
          <p:nvPr>
            <p:ph type="body" idx="14"/>
          </p:nvPr>
        </p:nvSpPr>
        <p:spPr>
          <a:xfrm>
            <a:off x="4385455" y="254015"/>
            <a:ext cx="3562350" cy="5756920"/>
          </a:xfrm>
        </p:spPr>
        <p:txBody>
          <a:bodyPr/>
          <a:lstStyle/>
          <a:p>
            <a:r>
              <a:rPr lang="fi-FI" sz="1800" b="1">
                <a:effectLst/>
                <a:latin typeface="Arial" panose="020B0604020202020204" pitchFamily="34" charset="0"/>
                <a:ea typeface="Yu Gothic Light"/>
              </a:rPr>
              <a:t>7. Tasapainoinen talous mahdollistaa Punaisen Ristin toiminnan</a:t>
            </a:r>
            <a:r>
              <a:rPr lang="fi-FI" sz="1800" b="1">
                <a:latin typeface="Arial" panose="020B0604020202020204" pitchFamily="34" charset="0"/>
                <a:ea typeface="Yu Gothic Light"/>
              </a:rPr>
              <a:t> </a:t>
            </a:r>
            <a:endParaRPr lang="fi-FI" sz="1800" b="1">
              <a:effectLst/>
              <a:latin typeface="Arial" panose="020B0604020202020204" pitchFamily="34" charset="0"/>
              <a:ea typeface="Yu Gothic Light" panose="020B0300000000000000" pitchFamily="34" charset="-128"/>
            </a:endParaRPr>
          </a:p>
          <a:p>
            <a:endParaRPr lang="fi-FI" sz="1700">
              <a:latin typeface="Arial" panose="020B0604020202020204" pitchFamily="34" charset="0"/>
            </a:endParaRPr>
          </a:p>
          <a:p>
            <a:pPr marL="285750" indent="-285750">
              <a:buFont typeface="Arial" panose="020B0604020202020204" pitchFamily="34" charset="0"/>
              <a:buChar char="•"/>
            </a:pPr>
            <a:r>
              <a:rPr lang="fi-FI" sz="1700">
                <a:latin typeface="Arial" panose="020B0604020202020204" pitchFamily="34" charset="0"/>
              </a:rPr>
              <a:t>Osastomme hallitus valvoo, että osaston varallisuuden hoito on järjestetty asianmukaisesti ja varoja käytetään </a:t>
            </a:r>
            <a:r>
              <a:rPr lang="fi-FI" sz="1700" err="1">
                <a:latin typeface="Arial" panose="020B0604020202020204" pitchFamily="34" charset="0"/>
              </a:rPr>
              <a:t>SPRn</a:t>
            </a:r>
            <a:r>
              <a:rPr lang="fi-FI" sz="1700">
                <a:latin typeface="Arial" panose="020B0604020202020204" pitchFamily="34" charset="0"/>
              </a:rPr>
              <a:t> tarkoituksen mukaiseen toimintaan. </a:t>
            </a:r>
          </a:p>
          <a:p>
            <a:pPr marL="285750" indent="-285750">
              <a:buChar char="•"/>
            </a:pPr>
            <a:r>
              <a:rPr lang="fi-FI" sz="1700">
                <a:latin typeface="Arial"/>
                <a:cs typeface="Arial"/>
              </a:rPr>
              <a:t>Osallistumme  Nälkäpäivään.</a:t>
            </a:r>
          </a:p>
          <a:p>
            <a:pPr marL="285750" indent="-285750">
              <a:buFont typeface="Arial" panose="020B0604020202020204" pitchFamily="34" charset="0"/>
              <a:buChar char="•"/>
            </a:pPr>
            <a:r>
              <a:rPr lang="fi-FI" sz="1700">
                <a:latin typeface="Arial"/>
                <a:ea typeface="Arial" panose="020B0604020202020204" pitchFamily="34" charset="0"/>
                <a:cs typeface="Arial"/>
              </a:rPr>
              <a:t>Hankimme aktiivisesti uusia jäseniä </a:t>
            </a:r>
            <a:r>
              <a:rPr lang="fi-FI" sz="1700">
                <a:latin typeface="Arial"/>
                <a:ea typeface="Arial" panose="020B0604020202020204" pitchFamily="34" charset="0"/>
                <a:cs typeface="Arial"/>
                <a:hlinkClick r:id="rId6"/>
              </a:rPr>
              <a:t>Jäsenhankinta | RedNet (punainenristi.fi)</a:t>
            </a:r>
            <a:endParaRPr lang="fi-FI" sz="1700">
              <a:effectLst/>
              <a:latin typeface="Arial"/>
              <a:ea typeface="Arial" panose="020B0604020202020204" pitchFamily="34" charset="0"/>
              <a:cs typeface="Arial"/>
            </a:endParaRPr>
          </a:p>
          <a:p>
            <a:pPr marL="285750" indent="-285750">
              <a:buFont typeface="Arial" panose="020B0604020202020204" pitchFamily="34" charset="0"/>
              <a:buChar char="•"/>
            </a:pPr>
            <a:r>
              <a:rPr lang="fi-FI" sz="1700">
                <a:latin typeface="Arial" panose="020B0604020202020204" pitchFamily="34" charset="0"/>
                <a:ea typeface="Arial" panose="020B0604020202020204" pitchFamily="34" charset="0"/>
              </a:rPr>
              <a:t>T</a:t>
            </a:r>
            <a:r>
              <a:rPr lang="fi-FI" sz="1700">
                <a:effectLst/>
                <a:latin typeface="Arial" panose="020B0604020202020204" pitchFamily="34" charset="0"/>
                <a:ea typeface="Arial" panose="020B0604020202020204" pitchFamily="34" charset="0"/>
              </a:rPr>
              <a:t>eemme aktiivista varainhankintaa. </a:t>
            </a:r>
          </a:p>
          <a:p>
            <a:pPr marL="285750" indent="-285750">
              <a:buFont typeface="Arial" panose="020B0604020202020204" pitchFamily="34" charset="0"/>
              <a:buChar char="•"/>
            </a:pPr>
            <a:endParaRPr lang="fi-FI" sz="1700">
              <a:latin typeface="Arial" panose="020B0604020202020204" pitchFamily="34" charset="0"/>
            </a:endParaRPr>
          </a:p>
        </p:txBody>
      </p:sp>
      <p:pic>
        <p:nvPicPr>
          <p:cNvPr id="6" name="Kuvan paikkamerkki 5" descr="Kuva, joka sisältää kohteen vaate, henkilö, piha-, rakennus&#10;&#10;Kuvaus luotu automaattisesti">
            <a:extLst>
              <a:ext uri="{FF2B5EF4-FFF2-40B4-BE49-F238E27FC236}">
                <a16:creationId xmlns:a16="http://schemas.microsoft.com/office/drawing/2014/main" id="{AFB1A19A-78BC-5722-604C-C160836A4611}"/>
              </a:ext>
            </a:extLst>
          </p:cNvPr>
          <p:cNvPicPr>
            <a:picLocks noGrp="1" noChangeAspect="1"/>
          </p:cNvPicPr>
          <p:nvPr>
            <p:ph type="pic" sz="quarter" idx="15"/>
          </p:nvPr>
        </p:nvPicPr>
        <p:blipFill>
          <a:blip r:embed="rId7" cstate="print">
            <a:extLst>
              <a:ext uri="{28A0092B-C50C-407E-A947-70E740481C1C}">
                <a14:useLocalDpi xmlns:a14="http://schemas.microsoft.com/office/drawing/2010/main"/>
              </a:ext>
            </a:extLst>
          </a:blip>
          <a:srcRect/>
          <a:stretch>
            <a:fillRect/>
          </a:stretch>
        </p:blipFill>
        <p:spPr/>
      </p:pic>
      <p:sp>
        <p:nvSpPr>
          <p:cNvPr id="7" name="Suorakulmio 6">
            <a:extLst>
              <a:ext uri="{FF2B5EF4-FFF2-40B4-BE49-F238E27FC236}">
                <a16:creationId xmlns:a16="http://schemas.microsoft.com/office/drawing/2014/main" id="{43536AED-271A-B88C-2B14-B8310AD1DF36}"/>
              </a:ext>
            </a:extLst>
          </p:cNvPr>
          <p:cNvSpPr/>
          <p:nvPr/>
        </p:nvSpPr>
        <p:spPr>
          <a:xfrm>
            <a:off x="7772399" y="6391073"/>
            <a:ext cx="1935805" cy="46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solidFill>
                  <a:schemeClr val="bg1"/>
                </a:solidFill>
              </a:rPr>
              <a:t>Kuva: Joonas Brandt</a:t>
            </a:r>
            <a:r>
              <a:rPr lang="fi-FI" sz="1000">
                <a:solidFill>
                  <a:schemeClr val="accent6"/>
                </a:solidFill>
              </a:rPr>
              <a:t> </a:t>
            </a:r>
          </a:p>
        </p:txBody>
      </p:sp>
    </p:spTree>
    <p:extLst>
      <p:ext uri="{BB962C8B-B14F-4D97-AF65-F5344CB8AC3E}">
        <p14:creationId xmlns:p14="http://schemas.microsoft.com/office/powerpoint/2010/main" val="4119124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D85A815-F05E-B0FB-FEE4-592E956FF6BE}"/>
              </a:ext>
            </a:extLst>
          </p:cNvPr>
          <p:cNvSpPr>
            <a:spLocks noGrp="1"/>
          </p:cNvSpPr>
          <p:nvPr>
            <p:ph type="title"/>
          </p:nvPr>
        </p:nvSpPr>
        <p:spPr>
          <a:xfrm>
            <a:off x="838200" y="588667"/>
            <a:ext cx="10515600" cy="781750"/>
          </a:xfrm>
        </p:spPr>
        <p:txBody>
          <a:bodyPr/>
          <a:lstStyle/>
          <a:p>
            <a:r>
              <a:rPr lang="fi-FI"/>
              <a:t>Näitä teemme </a:t>
            </a:r>
          </a:p>
        </p:txBody>
      </p:sp>
      <p:sp>
        <p:nvSpPr>
          <p:cNvPr id="6" name="Tekstin paikkamerkki 5">
            <a:extLst>
              <a:ext uri="{FF2B5EF4-FFF2-40B4-BE49-F238E27FC236}">
                <a16:creationId xmlns:a16="http://schemas.microsoft.com/office/drawing/2014/main" id="{24F6E99D-CDC8-48CB-8720-8994568A4972}"/>
              </a:ext>
            </a:extLst>
          </p:cNvPr>
          <p:cNvSpPr>
            <a:spLocks noGrp="1"/>
          </p:cNvSpPr>
          <p:nvPr>
            <p:ph type="body" sz="quarter" idx="11"/>
          </p:nvPr>
        </p:nvSpPr>
        <p:spPr>
          <a:xfrm>
            <a:off x="838200" y="1568450"/>
            <a:ext cx="10515600" cy="2944813"/>
          </a:xfrm>
        </p:spPr>
        <p:txBody>
          <a:bodyPr/>
          <a:lstStyle/>
          <a:p>
            <a:endParaRPr lang="fi-FI"/>
          </a:p>
        </p:txBody>
      </p:sp>
    </p:spTree>
    <p:extLst>
      <p:ext uri="{BB962C8B-B14F-4D97-AF65-F5344CB8AC3E}">
        <p14:creationId xmlns:p14="http://schemas.microsoft.com/office/powerpoint/2010/main" val="1655408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3D12F5C-DEBF-0E4F-D60F-1AC84B9D6E11}"/>
              </a:ext>
            </a:extLst>
          </p:cNvPr>
          <p:cNvCxnSpPr/>
          <p:nvPr/>
        </p:nvCxnSpPr>
        <p:spPr>
          <a:xfrm>
            <a:off x="7654413" y="221226"/>
            <a:ext cx="0" cy="6459793"/>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09F3E07C-E2CA-B34E-C8B4-2FCC98A67B27}"/>
              </a:ext>
            </a:extLst>
          </p:cNvPr>
          <p:cNvCxnSpPr>
            <a:cxnSpLocks/>
          </p:cNvCxnSpPr>
          <p:nvPr/>
        </p:nvCxnSpPr>
        <p:spPr>
          <a:xfrm>
            <a:off x="5064252" y="560439"/>
            <a:ext cx="0" cy="6297561"/>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
        <p:nvSpPr>
          <p:cNvPr id="44" name="Rectangle 43">
            <a:extLst>
              <a:ext uri="{FF2B5EF4-FFF2-40B4-BE49-F238E27FC236}">
                <a16:creationId xmlns:a16="http://schemas.microsoft.com/office/drawing/2014/main" id="{C40F18C2-BBCC-31A0-36CA-F2BDD9B86CC2}"/>
              </a:ext>
            </a:extLst>
          </p:cNvPr>
          <p:cNvSpPr/>
          <p:nvPr/>
        </p:nvSpPr>
        <p:spPr>
          <a:xfrm>
            <a:off x="-100167" y="0"/>
            <a:ext cx="1488960"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srgbClr val="FFFFFF"/>
              </a:solidFill>
              <a:effectLst/>
              <a:uLnTx/>
              <a:uFillTx/>
              <a:latin typeface="Times New Roman" panose="02020603050405020304"/>
              <a:ea typeface="+mn-ea"/>
              <a:cs typeface="+mn-cs"/>
            </a:endParaRPr>
          </a:p>
        </p:txBody>
      </p:sp>
      <p:sp>
        <p:nvSpPr>
          <p:cNvPr id="47" name="Title 1">
            <a:extLst>
              <a:ext uri="{FF2B5EF4-FFF2-40B4-BE49-F238E27FC236}">
                <a16:creationId xmlns:a16="http://schemas.microsoft.com/office/drawing/2014/main" id="{83D09273-B9A8-B5F3-001A-E1B47E1A956F}"/>
              </a:ext>
            </a:extLst>
          </p:cNvPr>
          <p:cNvSpPr txBox="1">
            <a:spLocks/>
          </p:cNvSpPr>
          <p:nvPr/>
        </p:nvSpPr>
        <p:spPr>
          <a:xfrm rot="16200000">
            <a:off x="-1266162" y="2866895"/>
            <a:ext cx="4736905" cy="1124211"/>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fi-FI" sz="5400" b="1"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VUOSIKELLO</a:t>
            </a:r>
            <a:br>
              <a:rPr kumimoji="0" lang="fi-FI" sz="54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FI" sz="5400" b="0" i="0" u="none" strike="noStrike" kern="1200" cap="none" spc="0" normalizeH="0" baseline="0" noProof="0">
              <a:ln>
                <a:noFill/>
              </a:ln>
              <a:solidFill>
                <a:srgbClr val="FF0000"/>
              </a:solidFill>
              <a:effectLst/>
              <a:uLnTx/>
              <a:uFillTx/>
              <a:latin typeface="Georgia" panose="02040502050405020303" pitchFamily="18" charset="0"/>
              <a:ea typeface="Calibri" panose="020F050202020403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id="{B1B2B2D5-14B6-2DCB-0FB7-5B697A2EEA1C}"/>
              </a:ext>
            </a:extLst>
          </p:cNvPr>
          <p:cNvGrpSpPr/>
          <p:nvPr/>
        </p:nvGrpSpPr>
        <p:grpSpPr>
          <a:xfrm>
            <a:off x="1844412" y="745936"/>
            <a:ext cx="9920988" cy="5923883"/>
            <a:chOff x="1571280" y="684034"/>
            <a:chExt cx="10069798" cy="6012740"/>
          </a:xfrm>
        </p:grpSpPr>
        <p:pic>
          <p:nvPicPr>
            <p:cNvPr id="23" name="Picture 22">
              <a:extLst>
                <a:ext uri="{FF2B5EF4-FFF2-40B4-BE49-F238E27FC236}">
                  <a16:creationId xmlns:a16="http://schemas.microsoft.com/office/drawing/2014/main" id="{7C775222-C2CC-A6DC-5695-70C79C12F2FB}"/>
                </a:ext>
              </a:extLst>
            </p:cNvPr>
            <p:cNvPicPr>
              <a:picLocks noChangeAspect="1"/>
            </p:cNvPicPr>
            <p:nvPr/>
          </p:nvPicPr>
          <p:blipFill>
            <a:blip r:embed="rId3"/>
            <a:stretch>
              <a:fillRect/>
            </a:stretch>
          </p:blipFill>
          <p:spPr>
            <a:xfrm>
              <a:off x="3962002" y="1147410"/>
              <a:ext cx="5549364" cy="5549364"/>
            </a:xfrm>
            <a:prstGeom prst="rect">
              <a:avLst/>
            </a:prstGeom>
          </p:spPr>
        </p:pic>
        <p:sp>
          <p:nvSpPr>
            <p:cNvPr id="25" name="TextBox 24">
              <a:extLst>
                <a:ext uri="{FF2B5EF4-FFF2-40B4-BE49-F238E27FC236}">
                  <a16:creationId xmlns:a16="http://schemas.microsoft.com/office/drawing/2014/main" id="{C2A8695D-9004-F153-F122-E87C1DF9ADE0}"/>
                </a:ext>
              </a:extLst>
            </p:cNvPr>
            <p:cNvSpPr txBox="1"/>
            <p:nvPr/>
          </p:nvSpPr>
          <p:spPr>
            <a:xfrm>
              <a:off x="3516808" y="684034"/>
              <a:ext cx="3876061" cy="31239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a:ea typeface="+mn-ea"/>
                  <a:cs typeface="Arial"/>
                </a:rPr>
                <a:t>.</a:t>
              </a:r>
            </a:p>
          </p:txBody>
        </p:sp>
        <p:sp>
          <p:nvSpPr>
            <p:cNvPr id="26" name="TextBox 25">
              <a:extLst>
                <a:ext uri="{FF2B5EF4-FFF2-40B4-BE49-F238E27FC236}">
                  <a16:creationId xmlns:a16="http://schemas.microsoft.com/office/drawing/2014/main" id="{E1B67F23-D9AE-6E8C-EE93-5F343E9B4E24}"/>
                </a:ext>
              </a:extLst>
            </p:cNvPr>
            <p:cNvSpPr txBox="1"/>
            <p:nvPr/>
          </p:nvSpPr>
          <p:spPr>
            <a:xfrm>
              <a:off x="8298983" y="1270699"/>
              <a:ext cx="2773917" cy="31239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a:ln>
                    <a:noFill/>
                  </a:ln>
                  <a:solidFill>
                    <a:srgbClr val="000000"/>
                  </a:solidFill>
                  <a:effectLst/>
                  <a:uLnTx/>
                  <a:uFillTx/>
                  <a:latin typeface="Arial"/>
                  <a:ea typeface="+mn-ea"/>
                  <a:cs typeface="Arial"/>
                </a:rPr>
                <a:t>Puheenjohtajapäivä </a:t>
              </a:r>
              <a:r>
                <a:rPr lang="fi-FI" sz="1400">
                  <a:solidFill>
                    <a:srgbClr val="000000"/>
                  </a:solidFill>
                  <a:latin typeface="Arial"/>
                  <a:cs typeface="Arial"/>
                </a:rPr>
                <a:t>1.2.2025</a:t>
              </a:r>
              <a:endParaRPr kumimoji="0" lang="fi-FI" sz="14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3BDD0AA1-1D40-EC74-241D-22015A6A8B2C}"/>
                </a:ext>
              </a:extLst>
            </p:cNvPr>
            <p:cNvSpPr txBox="1"/>
            <p:nvPr/>
          </p:nvSpPr>
          <p:spPr>
            <a:xfrm>
              <a:off x="2287052" y="5766058"/>
              <a:ext cx="2282660" cy="53106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i="0" u="none" strike="noStrike" kern="1200" cap="none" spc="0" normalizeH="0" baseline="0" noProof="0">
                  <a:ln>
                    <a:noFill/>
                  </a:ln>
                  <a:solidFill>
                    <a:srgbClr val="000000"/>
                  </a:solidFill>
                  <a:effectLst/>
                  <a:uLnTx/>
                  <a:uFillTx/>
                  <a:latin typeface="Arial"/>
                  <a:ea typeface="+mn-ea"/>
                  <a:cs typeface="Arial"/>
                </a:rPr>
                <a:t>Piirin seminaari </a:t>
              </a:r>
              <a:r>
                <a:rPr kumimoji="0" lang="fi-FI" sz="1400" i="0" u="none" strike="noStrike" kern="1200" cap="none" spc="0" normalizeH="0" baseline="0" noProof="0">
                  <a:ln>
                    <a:noFill/>
                  </a:ln>
                  <a:solidFill>
                    <a:srgbClr val="000000"/>
                  </a:solidFill>
                  <a:effectLst/>
                  <a:uLnTx/>
                  <a:uFillTx/>
                  <a:latin typeface="Arial"/>
                  <a:ea typeface="+mn-ea"/>
                  <a:cs typeface="Arial"/>
                </a:rPr>
                <a:t>XX</a:t>
              </a:r>
              <a:r>
                <a:rPr lang="en-FI" sz="1400">
                  <a:solidFill>
                    <a:srgbClr val="000000"/>
                  </a:solidFill>
                  <a:latin typeface="Arial"/>
                  <a:cs typeface="Arial"/>
                </a:rPr>
                <a:t>.</a:t>
              </a:r>
              <a:r>
                <a:rPr lang="fi-FI" sz="1400">
                  <a:solidFill>
                    <a:srgbClr val="000000"/>
                  </a:solidFill>
                  <a:latin typeface="Arial"/>
                  <a:cs typeface="Arial"/>
                </a:rPr>
                <a:t>X</a:t>
              </a:r>
              <a:r>
                <a:rPr kumimoji="0" lang="en-FI" sz="1400" i="0" u="none" strike="noStrike" kern="1200" cap="none" spc="0" normalizeH="0" baseline="0" noProof="0">
                  <a:ln>
                    <a:noFill/>
                  </a:ln>
                  <a:solidFill>
                    <a:srgbClr val="000000"/>
                  </a:solidFill>
                  <a:effectLst/>
                  <a:uLnTx/>
                  <a:uFillTx/>
                  <a:latin typeface="Arial"/>
                  <a:ea typeface="+mn-ea"/>
                  <a:cs typeface="Arial"/>
                </a:rPr>
                <a:t>.</a:t>
              </a:r>
              <a:r>
                <a:rPr kumimoji="0" lang="fi-FI" sz="1400" i="0" u="none" strike="noStrike" kern="1200" cap="none" spc="0" normalizeH="0" baseline="0" noProof="0">
                  <a:ln>
                    <a:noFill/>
                  </a:ln>
                  <a:solidFill>
                    <a:srgbClr val="000000"/>
                  </a:solidFill>
                  <a:effectLst/>
                  <a:uLnTx/>
                  <a:uFillTx/>
                  <a:latin typeface="Arial"/>
                  <a:ea typeface="+mn-ea"/>
                  <a:cs typeface="Arial"/>
                </a:rPr>
                <a:t>2025</a:t>
              </a:r>
              <a:endParaRPr kumimoji="0" lang="en-FI" sz="1400" i="0" u="none" strike="noStrike" kern="1200" cap="none" spc="0" normalizeH="0" baseline="0" noProof="0">
                <a:ln>
                  <a:noFill/>
                </a:ln>
                <a:solidFill>
                  <a:srgbClr val="000000"/>
                </a:solidFill>
                <a:effectLst/>
                <a:uLnTx/>
                <a:uFillTx/>
                <a:latin typeface="Arial"/>
                <a:ea typeface="+mn-ea"/>
                <a:cs typeface="Arial"/>
              </a:endParaRPr>
            </a:p>
          </p:txBody>
        </p:sp>
        <p:sp>
          <p:nvSpPr>
            <p:cNvPr id="29" name="TextBox 28">
              <a:extLst>
                <a:ext uri="{FF2B5EF4-FFF2-40B4-BE49-F238E27FC236}">
                  <a16:creationId xmlns:a16="http://schemas.microsoft.com/office/drawing/2014/main" id="{592D8207-C8CD-86E3-013A-F45BCE96931F}"/>
                </a:ext>
              </a:extLst>
            </p:cNvPr>
            <p:cNvSpPr txBox="1"/>
            <p:nvPr/>
          </p:nvSpPr>
          <p:spPr>
            <a:xfrm>
              <a:off x="1571280" y="4149620"/>
              <a:ext cx="2670841" cy="5310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Toimintasuunnitelman ja talousarvion teko</a:t>
              </a:r>
            </a:p>
          </p:txBody>
        </p:sp>
        <p:sp>
          <p:nvSpPr>
            <p:cNvPr id="30" name="TextBox 29">
              <a:extLst>
                <a:ext uri="{FF2B5EF4-FFF2-40B4-BE49-F238E27FC236}">
                  <a16:creationId xmlns:a16="http://schemas.microsoft.com/office/drawing/2014/main" id="{D66C3A40-02A7-E86A-317E-85A62F91C1C4}"/>
                </a:ext>
              </a:extLst>
            </p:cNvPr>
            <p:cNvSpPr txBox="1"/>
            <p:nvPr/>
          </p:nvSpPr>
          <p:spPr>
            <a:xfrm>
              <a:off x="6961354" y="6203283"/>
              <a:ext cx="3088856" cy="3123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AB70D0FD-2F2B-E817-F90B-ADBEC17BC1A7}"/>
                </a:ext>
              </a:extLst>
            </p:cNvPr>
            <p:cNvSpPr txBox="1"/>
            <p:nvPr/>
          </p:nvSpPr>
          <p:spPr>
            <a:xfrm>
              <a:off x="9639223" y="2886540"/>
              <a:ext cx="1866222" cy="5310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Alueelliset</a:t>
              </a:r>
              <a:br>
                <a:rPr kumimoji="0" lang="en-FI" sz="14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fi-FI" sz="14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osastot</a:t>
              </a:r>
              <a:r>
                <a:rPr kumimoji="0" lang="en-FI" sz="14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apaamiset</a:t>
              </a:r>
            </a:p>
          </p:txBody>
        </p:sp>
        <p:sp>
          <p:nvSpPr>
            <p:cNvPr id="38" name="TextBox 37">
              <a:extLst>
                <a:ext uri="{FF2B5EF4-FFF2-40B4-BE49-F238E27FC236}">
                  <a16:creationId xmlns:a16="http://schemas.microsoft.com/office/drawing/2014/main" id="{6D5CD3A2-6D42-5F2D-CAAC-EBE40FBDD3D0}"/>
                </a:ext>
              </a:extLst>
            </p:cNvPr>
            <p:cNvSpPr txBox="1"/>
            <p:nvPr/>
          </p:nvSpPr>
          <p:spPr>
            <a:xfrm>
              <a:off x="2792734" y="1021590"/>
              <a:ext cx="1957985" cy="749744"/>
            </a:xfrm>
            <a:prstGeom prst="rect">
              <a:avLst/>
            </a:prstGeom>
            <a:noFill/>
          </p:spPr>
          <p:txBody>
            <a:bodyPr wrap="square" lIns="91440" tIns="45720" rIns="91440" bIns="45720" rtlCol="0" anchor="t">
              <a:spAutoFit/>
            </a:bodyPr>
            <a:lstStyle/>
            <a:p>
              <a:pPr>
                <a:defRPr/>
              </a:pPr>
              <a:r>
                <a:rPr lang="fi-FI" sz="1400" dirty="0">
                  <a:solidFill>
                    <a:srgbClr val="000000"/>
                  </a:solidFill>
                  <a:latin typeface="Arial"/>
                  <a:cs typeface="Arial"/>
                </a:rPr>
                <a:t>Vapaaehtoisten kiitos- ja virkistystapahtuma</a:t>
              </a:r>
              <a:r>
                <a:rPr kumimoji="0" lang="fi-FI" sz="1400" i="0" u="none" strike="noStrike" kern="1200" cap="none" spc="0" normalizeH="0" baseline="0" noProof="0" dirty="0">
                  <a:ln>
                    <a:noFill/>
                  </a:ln>
                  <a:solidFill>
                    <a:srgbClr val="000000"/>
                  </a:solidFill>
                  <a:effectLst/>
                  <a:uLnTx/>
                  <a:uFillTx/>
                  <a:latin typeface="Arial"/>
                  <a:cs typeface="Arial"/>
                </a:rPr>
                <a:t> </a:t>
              </a:r>
              <a:r>
                <a:rPr lang="fi-FI" sz="1400" dirty="0">
                  <a:solidFill>
                    <a:srgbClr val="000000"/>
                  </a:solidFill>
                  <a:latin typeface="Arial"/>
                  <a:cs typeface="Arial"/>
                </a:rPr>
                <a:t>29.11.2025</a:t>
              </a:r>
              <a:endParaRPr kumimoji="0" lang="en-FI" sz="1400" i="0" u="none" strike="noStrike" kern="1200" cap="none" spc="0" normalizeH="0" baseline="0" noProof="0" dirty="0">
                <a:ln>
                  <a:noFill/>
                </a:ln>
                <a:solidFill>
                  <a:srgbClr val="000000"/>
                </a:solidFill>
                <a:effectLst/>
                <a:uLnTx/>
                <a:uFillTx/>
                <a:latin typeface="Arial"/>
                <a:cs typeface="Arial"/>
              </a:endParaRPr>
            </a:p>
          </p:txBody>
        </p:sp>
        <p:sp>
          <p:nvSpPr>
            <p:cNvPr id="39" name="TextBox 38">
              <a:extLst>
                <a:ext uri="{FF2B5EF4-FFF2-40B4-BE49-F238E27FC236}">
                  <a16:creationId xmlns:a16="http://schemas.microsoft.com/office/drawing/2014/main" id="{29E5E231-7CD3-D3CA-CE4D-A3ACC0B33DA5}"/>
                </a:ext>
              </a:extLst>
            </p:cNvPr>
            <p:cNvSpPr txBox="1"/>
            <p:nvPr/>
          </p:nvSpPr>
          <p:spPr>
            <a:xfrm>
              <a:off x="1801958" y="3143884"/>
              <a:ext cx="2629837" cy="531068"/>
            </a:xfrm>
            <a:prstGeom prst="rect">
              <a:avLst/>
            </a:prstGeom>
            <a:noFill/>
          </p:spPr>
          <p:txBody>
            <a:bodyPr wrap="square" lIns="91440" tIns="45720" rIns="91440" bIns="45720" rtlCol="0" anchor="t">
              <a:spAutoFit/>
            </a:bodyPr>
            <a:lstStyle/>
            <a:p>
              <a:pPr>
                <a:defRPr/>
              </a:pPr>
              <a:r>
                <a:rPr kumimoji="0" lang="en-FI" sz="1400" i="0" u="none" strike="noStrike" kern="1200" cap="none" spc="0" normalizeH="0" baseline="0" noProof="0" err="1">
                  <a:ln>
                    <a:noFill/>
                  </a:ln>
                  <a:solidFill>
                    <a:srgbClr val="000000"/>
                  </a:solidFill>
                  <a:effectLst/>
                  <a:uLnTx/>
                  <a:uFillTx/>
                  <a:latin typeface="Arial"/>
                  <a:ea typeface="+mn-ea"/>
                  <a:cs typeface="Arial"/>
                </a:rPr>
                <a:t>Alueelliset</a:t>
              </a:r>
              <a:r>
                <a:rPr kumimoji="0" lang="en-FI" sz="1400" i="0" u="none" strike="noStrike" kern="1200" cap="none" spc="0" normalizeH="0" baseline="0" noProof="0">
                  <a:ln>
                    <a:noFill/>
                  </a:ln>
                  <a:solidFill>
                    <a:srgbClr val="000000"/>
                  </a:solidFill>
                  <a:effectLst/>
                  <a:uLnTx/>
                  <a:uFillTx/>
                  <a:latin typeface="Arial"/>
                  <a:ea typeface="+mn-ea"/>
                  <a:cs typeface="Arial"/>
                </a:rPr>
                <a:t> </a:t>
              </a:r>
              <a:endParaRPr lang="en-US" sz="1400">
                <a:solidFill>
                  <a:srgbClr val="000000"/>
                </a:solidFill>
                <a:latin typeface="Arial"/>
                <a:cs typeface="Arial"/>
              </a:endParaRPr>
            </a:p>
            <a:p>
              <a:pPr marL="0" marR="0" lvl="0" indent="0" algn="l" defTabSz="914400">
                <a:lnSpc>
                  <a:spcPct val="100000"/>
                </a:lnSpc>
                <a:spcBef>
                  <a:spcPts val="0"/>
                </a:spcBef>
                <a:spcAft>
                  <a:spcPts val="0"/>
                </a:spcAft>
                <a:buClrTx/>
                <a:buSzTx/>
                <a:buFontTx/>
                <a:buNone/>
                <a:tabLst/>
                <a:defRPr/>
              </a:pPr>
              <a:r>
                <a:rPr lang="en-FI" sz="1400">
                  <a:solidFill>
                    <a:srgbClr val="000000"/>
                  </a:solidFill>
                  <a:latin typeface="Arial"/>
                  <a:cs typeface="Arial"/>
                </a:rPr>
                <a:t>osastotapaamiset</a:t>
              </a:r>
              <a:endParaRPr lang="en-US" sz="1400" i="0" u="none" strike="noStrike" kern="1200" cap="none" spc="0" normalizeH="0" baseline="0" noProof="0">
                <a:ln>
                  <a:noFill/>
                </a:ln>
                <a:solidFill>
                  <a:srgbClr val="000000"/>
                </a:solidFill>
                <a:effectLst/>
                <a:uLnTx/>
                <a:uFillTx/>
                <a:latin typeface="Arial"/>
                <a:cs typeface="Arial"/>
              </a:endParaRPr>
            </a:p>
          </p:txBody>
        </p:sp>
        <p:sp>
          <p:nvSpPr>
            <p:cNvPr id="41" name="TextBox 40">
              <a:extLst>
                <a:ext uri="{FF2B5EF4-FFF2-40B4-BE49-F238E27FC236}">
                  <a16:creationId xmlns:a16="http://schemas.microsoft.com/office/drawing/2014/main" id="{B21CDBA0-DAC5-4062-8C8D-D118C2D427C1}"/>
                </a:ext>
              </a:extLst>
            </p:cNvPr>
            <p:cNvSpPr txBox="1"/>
            <p:nvPr/>
          </p:nvSpPr>
          <p:spPr>
            <a:xfrm>
              <a:off x="5695403" y="1937684"/>
              <a:ext cx="1107727" cy="51544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900" b="1" i="0" u="none" strike="noStrike" kern="1200" cap="none" spc="0" normalizeH="0" baseline="0" noProof="0">
                  <a:ln>
                    <a:noFill/>
                  </a:ln>
                  <a:solidFill>
                    <a:srgbClr val="000000"/>
                  </a:solidFill>
                  <a:effectLst/>
                  <a:uLnTx/>
                  <a:uFillTx/>
                  <a:latin typeface="Arial"/>
                  <a:ea typeface="+mn-ea"/>
                  <a:cs typeface="Arial"/>
                </a:rPr>
                <a:t>HYVÄ </a:t>
              </a:r>
              <a:endParaRPr kumimoji="0" lang="en-US"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900" b="1" i="0" u="none" strike="noStrike" kern="1200" cap="none" spc="0" normalizeH="0" baseline="0" noProof="0">
                  <a:ln>
                    <a:noFill/>
                  </a:ln>
                  <a:solidFill>
                    <a:srgbClr val="000000"/>
                  </a:solidFill>
                  <a:effectLst/>
                  <a:uLnTx/>
                  <a:uFillTx/>
                  <a:latin typeface="Arial"/>
                  <a:ea typeface="+mn-ea"/>
                  <a:cs typeface="Arial"/>
                </a:rPr>
                <a:t>JOULUMIELI</a:t>
              </a:r>
              <a:endParaRPr kumimoji="0" lang="fi-FI" sz="900" b="1"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000000"/>
                  </a:solidFill>
                  <a:effectLst/>
                  <a:uLnTx/>
                  <a:uFillTx/>
                  <a:latin typeface="Arial"/>
                  <a:ea typeface="+mn-ea"/>
                  <a:cs typeface="Arial"/>
                </a:rPr>
                <a:t>XX.11.-XX.12.</a:t>
              </a:r>
              <a:endParaRPr kumimoji="0" lang="en-FI" sz="900" b="1" i="0" u="none" strike="noStrike" kern="1200" cap="none" spc="0" normalizeH="0" baseline="0" noProof="0">
                <a:ln>
                  <a:noFill/>
                </a:ln>
                <a:solidFill>
                  <a:srgbClr val="000000"/>
                </a:solidFill>
                <a:effectLst/>
                <a:uLnTx/>
                <a:uFillTx/>
                <a:latin typeface="Arial"/>
                <a:ea typeface="+mn-ea"/>
                <a:cs typeface="Arial"/>
              </a:endParaRPr>
            </a:p>
          </p:txBody>
        </p:sp>
        <p:sp>
          <p:nvSpPr>
            <p:cNvPr id="42" name="TextBox 41">
              <a:extLst>
                <a:ext uri="{FF2B5EF4-FFF2-40B4-BE49-F238E27FC236}">
                  <a16:creationId xmlns:a16="http://schemas.microsoft.com/office/drawing/2014/main" id="{0C3CBE5E-9A45-1417-D4CB-293DFD01BCD9}"/>
                </a:ext>
              </a:extLst>
            </p:cNvPr>
            <p:cNvSpPr txBox="1"/>
            <p:nvPr/>
          </p:nvSpPr>
          <p:spPr>
            <a:xfrm>
              <a:off x="4404825" y="4024662"/>
              <a:ext cx="1199490" cy="6560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900" b="1" i="0" u="none" strike="noStrike" kern="1200" cap="none" spc="0" normalizeH="0" baseline="0" noProof="0">
                  <a:ln>
                    <a:noFill/>
                  </a:ln>
                  <a:solidFill>
                    <a:srgbClr val="000000"/>
                  </a:solidFill>
                  <a:effectLst/>
                  <a:uLnTx/>
                  <a:uFillTx/>
                  <a:latin typeface="Arial"/>
                  <a:ea typeface="+mn-ea"/>
                  <a:cs typeface="Arial"/>
                </a:rPr>
                <a:t>NÄLKÄPÄIVÄ</a:t>
              </a:r>
              <a:endParaRPr kumimoji="0" lang="fi-FI" sz="900" b="1"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900" b="1">
                  <a:solidFill>
                    <a:srgbClr val="000000"/>
                  </a:solidFill>
                  <a:latin typeface="Arial"/>
                  <a:cs typeface="Arial"/>
                </a:rPr>
                <a:t>11</a:t>
              </a:r>
              <a:r>
                <a:rPr kumimoji="0" lang="fi-FI" sz="900" b="1" i="0" u="none" strike="noStrike" kern="1200" cap="none" spc="0" normalizeH="0" baseline="0" noProof="0">
                  <a:ln>
                    <a:noFill/>
                  </a:ln>
                  <a:solidFill>
                    <a:srgbClr val="000000"/>
                  </a:solidFill>
                  <a:effectLst/>
                  <a:uLnTx/>
                  <a:uFillTx/>
                  <a:latin typeface="Arial"/>
                  <a:ea typeface="+mn-ea"/>
                  <a:cs typeface="Arial"/>
                </a:rPr>
                <a:t>.9.–11.10. </a:t>
              </a:r>
              <a:br>
                <a:rPr kumimoji="0" lang="fi-FI" sz="900" b="1" i="0" u="none" strike="noStrike" kern="1200" cap="none" spc="0" normalizeH="0" baseline="0" noProof="0">
                  <a:ln>
                    <a:noFill/>
                  </a:ln>
                  <a:solidFill>
                    <a:srgbClr val="000000"/>
                  </a:solidFill>
                  <a:effectLst/>
                  <a:uLnTx/>
                  <a:uFillTx/>
                  <a:latin typeface="Arial"/>
                  <a:ea typeface="+mn-ea"/>
                  <a:cs typeface="Arial"/>
                </a:rPr>
              </a:br>
              <a:r>
                <a:rPr kumimoji="0" lang="fi-FI" sz="900" b="1" i="0" u="none" strike="noStrike" kern="1200" cap="none" spc="0" normalizeH="0" baseline="0" noProof="0">
                  <a:ln>
                    <a:noFill/>
                  </a:ln>
                  <a:solidFill>
                    <a:srgbClr val="000000"/>
                  </a:solidFill>
                  <a:effectLst/>
                  <a:uLnTx/>
                  <a:uFillTx/>
                  <a:latin typeface="Arial"/>
                  <a:ea typeface="+mn-ea"/>
                  <a:cs typeface="Arial"/>
                </a:rPr>
                <a:t>Lipaskeräys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000000"/>
                  </a:solidFill>
                  <a:effectLst/>
                  <a:uLnTx/>
                  <a:uFillTx/>
                  <a:latin typeface="Arial"/>
                  <a:ea typeface="+mn-ea"/>
                  <a:cs typeface="Arial"/>
                </a:rPr>
                <a:t>25.–27.9.</a:t>
              </a:r>
              <a:endParaRPr kumimoji="0" lang="en-FI" sz="900" b="1" i="0" u="none" strike="noStrike" kern="1200" cap="none" spc="0" normalizeH="0" baseline="0" noProof="0">
                <a:ln>
                  <a:noFill/>
                </a:ln>
                <a:solidFill>
                  <a:srgbClr val="000000"/>
                </a:solidFill>
                <a:effectLst/>
                <a:uLnTx/>
                <a:uFillTx/>
                <a:latin typeface="Arial"/>
                <a:ea typeface="+mn-ea"/>
                <a:cs typeface="Arial"/>
              </a:endParaRPr>
            </a:p>
          </p:txBody>
        </p:sp>
        <p:sp>
          <p:nvSpPr>
            <p:cNvPr id="43" name="TextBox 42">
              <a:extLst>
                <a:ext uri="{FF2B5EF4-FFF2-40B4-BE49-F238E27FC236}">
                  <a16:creationId xmlns:a16="http://schemas.microsoft.com/office/drawing/2014/main" id="{485E9CC5-ED01-CA29-ECF7-A000BF2A1C1A}"/>
                </a:ext>
              </a:extLst>
            </p:cNvPr>
            <p:cNvSpPr txBox="1"/>
            <p:nvPr/>
          </p:nvSpPr>
          <p:spPr>
            <a:xfrm>
              <a:off x="5878134" y="3093505"/>
              <a:ext cx="1732870" cy="182424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18670"/>
                </a:lnSpc>
                <a:spcBef>
                  <a:spcPts val="0"/>
                </a:spcBef>
                <a:spcAft>
                  <a:spcPts val="0"/>
                </a:spcAft>
                <a:buClrTx/>
                <a:buSzTx/>
                <a:buFontTx/>
                <a:buNone/>
                <a:tabLst/>
                <a:defRPr/>
              </a:pPr>
              <a:r>
                <a:rPr kumimoji="0" lang="en-FI"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PIIRIN</a:t>
              </a:r>
              <a:br>
                <a:rPr kumimoji="0" lang="en-FI"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FI"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VUOSI</a:t>
              </a:r>
              <a:endParaRPr lang="en-US">
                <a:ea typeface="+mn-ea"/>
              </a:endParaRPr>
            </a:p>
            <a:p>
              <a:pPr marL="0" marR="0" lvl="0" indent="0" algn="ctr" defTabSz="914400" rtl="0" eaLnBrk="1" fontAlgn="auto" latinLnBrk="0" hangingPunct="1">
                <a:lnSpc>
                  <a:spcPct val="118670"/>
                </a:lnSpc>
                <a:spcBef>
                  <a:spcPts val="0"/>
                </a:spcBef>
                <a:spcAft>
                  <a:spcPts val="0"/>
                </a:spcAft>
                <a:buClrTx/>
                <a:buSzTx/>
                <a:buFontTx/>
                <a:buNone/>
                <a:tabLst/>
                <a:defRPr/>
              </a:pPr>
              <a:r>
                <a:rPr kumimoji="0" lang="en-FI"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202</a:t>
              </a:r>
              <a:r>
                <a:rPr kumimoji="0" lang="fi-FI"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a:t>
              </a:r>
              <a:endParaRPr lang="en-FI" sz="32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8A61E8B3-F336-1D9D-6D60-B30081F8CE09}"/>
                </a:ext>
              </a:extLst>
            </p:cNvPr>
            <p:cNvSpPr txBox="1"/>
            <p:nvPr/>
          </p:nvSpPr>
          <p:spPr>
            <a:xfrm>
              <a:off x="7233112" y="2437648"/>
              <a:ext cx="1360516" cy="51544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900" b="1" i="0" u="none" strike="noStrike" kern="1200" cap="none" spc="0" normalizeH="0" baseline="0" noProof="0">
                  <a:ln>
                    <a:noFill/>
                  </a:ln>
                  <a:solidFill>
                    <a:srgbClr val="000000"/>
                  </a:solidFill>
                  <a:effectLst/>
                  <a:uLnTx/>
                  <a:uFillTx/>
                  <a:latin typeface="Arial"/>
                  <a:ea typeface="+mn-ea"/>
                  <a:cs typeface="Arial"/>
                </a:rPr>
                <a:t>YSTÄVÄNPÄIVÄ</a:t>
              </a:r>
              <a:endParaRPr kumimoji="0" lang="en-US" sz="900" b="1"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900" b="1" i="0" u="none" strike="noStrike" kern="1200" cap="none" spc="0" normalizeH="0" baseline="0" noProof="0">
                  <a:ln>
                    <a:noFill/>
                  </a:ln>
                  <a:solidFill>
                    <a:srgbClr val="000000"/>
                  </a:solidFill>
                  <a:effectLst/>
                  <a:uLnTx/>
                  <a:uFillTx/>
                  <a:latin typeface="Arial"/>
                  <a:ea typeface="+mn-ea"/>
                  <a:cs typeface="Arial"/>
                </a:rPr>
                <a:t>KAMPANJA </a:t>
              </a:r>
              <a:br>
                <a:rPr kumimoji="0" lang="en-FI"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fi-FI"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a:t>
              </a:r>
              <a:r>
                <a:rPr kumimoji="0" lang="en-FI" sz="900" b="1" i="0" u="none" strike="noStrike" kern="1200" cap="none" spc="0" normalizeH="0" baseline="0" noProof="0">
                  <a:ln>
                    <a:noFill/>
                  </a:ln>
                  <a:solidFill>
                    <a:srgbClr val="000000"/>
                  </a:solidFill>
                  <a:effectLst/>
                  <a:uLnTx/>
                  <a:uFillTx/>
                  <a:latin typeface="Arial"/>
                  <a:ea typeface="+mn-ea"/>
                  <a:cs typeface="Arial"/>
                </a:rPr>
                <a:t>.–</a:t>
              </a:r>
              <a:r>
                <a:rPr kumimoji="0" lang="fi-FI" sz="900" b="1" i="0" u="none" strike="noStrike" kern="1200" cap="none" spc="0" normalizeH="0" baseline="0" noProof="0">
                  <a:ln>
                    <a:noFill/>
                  </a:ln>
                  <a:solidFill>
                    <a:srgbClr val="000000"/>
                  </a:solidFill>
                  <a:effectLst/>
                  <a:uLnTx/>
                  <a:uFillTx/>
                  <a:latin typeface="Arial"/>
                  <a:ea typeface="+mn-ea"/>
                  <a:cs typeface="Arial"/>
                </a:rPr>
                <a:t>16</a:t>
              </a:r>
              <a:r>
                <a:rPr kumimoji="0" lang="en-FI" sz="900" b="1" i="0" u="none" strike="noStrike" kern="1200" cap="none" spc="0" normalizeH="0" baseline="0" noProof="0">
                  <a:ln>
                    <a:noFill/>
                  </a:ln>
                  <a:solidFill>
                    <a:srgbClr val="000000"/>
                  </a:solidFill>
                  <a:effectLst/>
                  <a:uLnTx/>
                  <a:uFillTx/>
                  <a:latin typeface="Arial"/>
                  <a:ea typeface="+mn-ea"/>
                  <a:cs typeface="Arial"/>
                </a:rPr>
                <a:t>.2.</a:t>
              </a:r>
            </a:p>
          </p:txBody>
        </p:sp>
        <p:sp>
          <p:nvSpPr>
            <p:cNvPr id="49" name="TextBox 48">
              <a:extLst>
                <a:ext uri="{FF2B5EF4-FFF2-40B4-BE49-F238E27FC236}">
                  <a16:creationId xmlns:a16="http://schemas.microsoft.com/office/drawing/2014/main" id="{ED2ECC8A-986F-B699-F3A8-881D0EE1DFB0}"/>
                </a:ext>
              </a:extLst>
            </p:cNvPr>
            <p:cNvSpPr txBox="1"/>
            <p:nvPr/>
          </p:nvSpPr>
          <p:spPr>
            <a:xfrm>
              <a:off x="7876052" y="3123109"/>
              <a:ext cx="1225708" cy="6560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900" b="1" i="0" u="none" strike="noStrike" kern="1200" cap="none" spc="0" normalizeH="0" baseline="0" noProof="0">
                  <a:ln>
                    <a:noFill/>
                  </a:ln>
                  <a:solidFill>
                    <a:srgbClr val="000000"/>
                  </a:solidFill>
                  <a:effectLst/>
                  <a:uLnTx/>
                  <a:uFillTx/>
                  <a:latin typeface="Arial"/>
                  <a:ea typeface="+mn-ea"/>
                  <a:cs typeface="Arial"/>
                </a:rPr>
                <a:t>RASISMIN </a:t>
              </a:r>
              <a:br>
                <a:rPr kumimoji="0" lang="en-FI"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FI" sz="900" b="1" i="0" u="none" strike="noStrike" kern="1200" cap="none" spc="0" normalizeH="0" baseline="0" noProof="0">
                  <a:ln>
                    <a:noFill/>
                  </a:ln>
                  <a:solidFill>
                    <a:srgbClr val="000000"/>
                  </a:solidFill>
                  <a:effectLst/>
                  <a:uLnTx/>
                  <a:uFillTx/>
                  <a:latin typeface="Arial"/>
                  <a:ea typeface="+mn-ea"/>
                  <a:cs typeface="Arial"/>
                </a:rPr>
                <a:t>VASTAINEN </a:t>
              </a:r>
              <a:br>
                <a:rPr kumimoji="0" lang="en-FI"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FI" sz="900" b="1" i="0" u="none" strike="noStrike" kern="1200" cap="none" spc="0" normalizeH="0" baseline="0" noProof="0">
                  <a:ln>
                    <a:noFill/>
                  </a:ln>
                  <a:solidFill>
                    <a:srgbClr val="000000"/>
                  </a:solidFill>
                  <a:effectLst/>
                  <a:uLnTx/>
                  <a:uFillTx/>
                  <a:latin typeface="Arial"/>
                  <a:ea typeface="+mn-ea"/>
                  <a:cs typeface="Arial"/>
                </a:rPr>
                <a:t>VIIKKO</a:t>
              </a:r>
              <a:endParaRPr kumimoji="0" lang="fi-FI" sz="900" b="1"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000000"/>
                  </a:solidFill>
                  <a:effectLst/>
                  <a:uLnTx/>
                  <a:uFillTx/>
                  <a:latin typeface="Arial"/>
                  <a:ea typeface="+mn-ea"/>
                  <a:cs typeface="Arial"/>
                </a:rPr>
                <a:t>17.</a:t>
              </a:r>
              <a:r>
                <a:rPr kumimoji="0" lang="en-FI" sz="900" b="1" i="0" u="none" strike="noStrike" kern="1200" cap="none" spc="0" normalizeH="0" baseline="0" noProof="0">
                  <a:ln>
                    <a:noFill/>
                  </a:ln>
                  <a:solidFill>
                    <a:srgbClr val="000000"/>
                  </a:solidFill>
                  <a:effectLst/>
                  <a:uLnTx/>
                  <a:uFillTx/>
                  <a:latin typeface="Arial"/>
                  <a:ea typeface="+mn-ea"/>
                  <a:cs typeface="Arial"/>
                </a:rPr>
                <a:t>–</a:t>
              </a:r>
              <a:r>
                <a:rPr kumimoji="0" lang="fi-FI" sz="900" b="1" i="0" u="none" strike="noStrike" kern="1200" cap="none" spc="0" normalizeH="0" baseline="0" noProof="0">
                  <a:ln>
                    <a:noFill/>
                  </a:ln>
                  <a:solidFill>
                    <a:srgbClr val="000000"/>
                  </a:solidFill>
                  <a:effectLst/>
                  <a:uLnTx/>
                  <a:uFillTx/>
                  <a:latin typeface="Arial"/>
                  <a:ea typeface="+mn-ea"/>
                  <a:cs typeface="Arial"/>
                </a:rPr>
                <a:t>23.3.</a:t>
              </a:r>
              <a:endParaRPr kumimoji="0" lang="en-FI" sz="900" b="1" i="0" u="none" strike="noStrike" kern="1200" cap="none" spc="0" normalizeH="0" baseline="0" noProof="0">
                <a:ln>
                  <a:noFill/>
                </a:ln>
                <a:solidFill>
                  <a:srgbClr val="000000"/>
                </a:solidFill>
                <a:effectLst/>
                <a:uLnTx/>
                <a:uFillTx/>
                <a:latin typeface="Arial"/>
                <a:ea typeface="+mn-ea"/>
                <a:cs typeface="Arial"/>
              </a:endParaRPr>
            </a:p>
          </p:txBody>
        </p:sp>
        <p:sp>
          <p:nvSpPr>
            <p:cNvPr id="50" name="TextBox 49">
              <a:extLst>
                <a:ext uri="{FF2B5EF4-FFF2-40B4-BE49-F238E27FC236}">
                  <a16:creationId xmlns:a16="http://schemas.microsoft.com/office/drawing/2014/main" id="{B94837D8-B536-D29C-8FC9-0E20E03F0EFF}"/>
                </a:ext>
              </a:extLst>
            </p:cNvPr>
            <p:cNvSpPr txBox="1"/>
            <p:nvPr/>
          </p:nvSpPr>
          <p:spPr>
            <a:xfrm>
              <a:off x="7312400" y="4829185"/>
              <a:ext cx="1225708" cy="6560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900" b="1" i="0" u="none" strike="noStrike" kern="1200" cap="none" spc="0" normalizeH="0" baseline="0" noProof="0">
                  <a:ln>
                    <a:noFill/>
                  </a:ln>
                  <a:solidFill>
                    <a:srgbClr val="000000"/>
                  </a:solidFill>
                  <a:effectLst/>
                  <a:uLnTx/>
                  <a:uFillTx/>
                  <a:latin typeface="Arial"/>
                  <a:ea typeface="+mn-ea"/>
                  <a:cs typeface="Arial"/>
                </a:rPr>
                <a:t>PUNAISEN</a:t>
              </a:r>
              <a:endParaRPr kumimoji="0" lang="en-US" sz="900" b="1"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900" b="1" i="0" u="none" strike="noStrike" kern="1200" cap="none" spc="0" normalizeH="0" baseline="0" noProof="0">
                  <a:ln>
                    <a:noFill/>
                  </a:ln>
                  <a:solidFill>
                    <a:srgbClr val="000000"/>
                  </a:solidFill>
                  <a:effectLst/>
                  <a:uLnTx/>
                  <a:uFillTx/>
                  <a:latin typeface="Arial"/>
                  <a:ea typeface="+mn-ea"/>
                  <a:cs typeface="Arial"/>
                </a:rPr>
                <a:t>RISTIN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900" b="1" i="0" u="none" strike="noStrike" kern="1200" cap="none" spc="0" normalizeH="0" baseline="0" noProof="0">
                  <a:ln>
                    <a:noFill/>
                  </a:ln>
                  <a:solidFill>
                    <a:srgbClr val="000000"/>
                  </a:solidFill>
                  <a:effectLst/>
                  <a:uLnTx/>
                  <a:uFillTx/>
                  <a:latin typeface="Arial"/>
                  <a:ea typeface="+mn-ea"/>
                  <a:cs typeface="Arial"/>
                </a:rPr>
                <a:t>VIIKKO</a:t>
              </a:r>
              <a:endParaRPr kumimoji="0" lang="fi-FI" sz="900" b="1"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000000"/>
                  </a:solidFill>
                  <a:effectLst/>
                  <a:uLnTx/>
                  <a:uFillTx/>
                  <a:latin typeface="Arial"/>
                  <a:ea typeface="+mn-ea"/>
                  <a:cs typeface="Arial"/>
                </a:rPr>
                <a:t>5.–11.5.</a:t>
              </a:r>
              <a:endParaRPr kumimoji="0" lang="en-FI" sz="900" b="1" i="0" u="none" strike="noStrike" kern="1200" cap="none" spc="0" normalizeH="0" baseline="0" noProof="0">
                <a:ln>
                  <a:noFill/>
                </a:ln>
                <a:solidFill>
                  <a:srgbClr val="000000"/>
                </a:solidFill>
                <a:effectLst/>
                <a:uLnTx/>
                <a:uFillTx/>
                <a:latin typeface="Arial"/>
                <a:ea typeface="+mn-ea"/>
                <a:cs typeface="Arial"/>
              </a:endParaRPr>
            </a:p>
          </p:txBody>
        </p:sp>
        <p:sp>
          <p:nvSpPr>
            <p:cNvPr id="51" name="TextBox 50">
              <a:extLst>
                <a:ext uri="{FF2B5EF4-FFF2-40B4-BE49-F238E27FC236}">
                  <a16:creationId xmlns:a16="http://schemas.microsoft.com/office/drawing/2014/main" id="{58754456-FC76-D0D0-1308-6E5E89D6B878}"/>
                </a:ext>
              </a:extLst>
            </p:cNvPr>
            <p:cNvSpPr txBox="1"/>
            <p:nvPr/>
          </p:nvSpPr>
          <p:spPr>
            <a:xfrm>
              <a:off x="9709313" y="4203837"/>
              <a:ext cx="1931765" cy="53106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FI" sz="1400" i="0" u="none" strike="noStrike" kern="1200" cap="none" spc="0" normalizeH="0" baseline="0" noProof="0">
                  <a:ln>
                    <a:noFill/>
                  </a:ln>
                  <a:solidFill>
                    <a:srgbClr val="000000"/>
                  </a:solidFill>
                  <a:effectLst/>
                  <a:uLnTx/>
                  <a:uFillTx/>
                  <a:latin typeface="Arial"/>
                  <a:cs typeface="Arial"/>
                </a:rPr>
                <a:t>Piirin vuosikokous</a:t>
              </a:r>
              <a:endParaRPr lang="en-US" sz="1400" i="0" u="none" strike="noStrike" kern="120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a:solidFill>
                    <a:srgbClr val="000000"/>
                  </a:solidFill>
                  <a:latin typeface="Arial"/>
                  <a:cs typeface="Arial"/>
                </a:rPr>
                <a:t>26.4</a:t>
              </a:r>
              <a:r>
                <a:rPr kumimoji="0" lang="en-FI" sz="1400" i="0" u="none" strike="noStrike" kern="1200" cap="none" spc="0" normalizeH="0" baseline="0" noProof="0">
                  <a:ln>
                    <a:noFill/>
                  </a:ln>
                  <a:solidFill>
                    <a:srgbClr val="000000"/>
                  </a:solidFill>
                  <a:effectLst/>
                  <a:uLnTx/>
                  <a:uFillTx/>
                  <a:latin typeface="Arial"/>
                  <a:cs typeface="Arial"/>
                </a:rPr>
                <a:t>.</a:t>
              </a:r>
              <a:r>
                <a:rPr kumimoji="0" lang="fi-FI" sz="1400" i="0" u="none" strike="noStrike" kern="1200" cap="none" spc="0" normalizeH="0" baseline="0" noProof="0">
                  <a:ln>
                    <a:noFill/>
                  </a:ln>
                  <a:solidFill>
                    <a:srgbClr val="000000"/>
                  </a:solidFill>
                  <a:effectLst/>
                  <a:uLnTx/>
                  <a:uFillTx/>
                  <a:latin typeface="Arial"/>
                  <a:cs typeface="Arial"/>
                </a:rPr>
                <a:t>2025</a:t>
              </a:r>
              <a:endParaRPr kumimoji="0" lang="en-FI" sz="1400" i="0" u="none" strike="noStrike" kern="1200" cap="none" spc="0" normalizeH="0" baseline="0" noProof="0">
                <a:ln>
                  <a:noFill/>
                </a:ln>
                <a:solidFill>
                  <a:srgbClr val="000000"/>
                </a:solidFill>
                <a:effectLst/>
                <a:uLnTx/>
                <a:uFillTx/>
                <a:latin typeface="Arial"/>
                <a:cs typeface="Arial"/>
              </a:endParaRPr>
            </a:p>
          </p:txBody>
        </p:sp>
      </p:grpSp>
      <p:sp>
        <p:nvSpPr>
          <p:cNvPr id="2" name="TextBox 25">
            <a:extLst>
              <a:ext uri="{FF2B5EF4-FFF2-40B4-BE49-F238E27FC236}">
                <a16:creationId xmlns:a16="http://schemas.microsoft.com/office/drawing/2014/main" id="{B1BB69AD-A037-0B8E-C372-0ED295AB76D9}"/>
              </a:ext>
            </a:extLst>
          </p:cNvPr>
          <p:cNvSpPr txBox="1"/>
          <p:nvPr/>
        </p:nvSpPr>
        <p:spPr>
          <a:xfrm>
            <a:off x="5409299" y="560439"/>
            <a:ext cx="2956825"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solidFill>
                  <a:srgbClr val="000000"/>
                </a:solidFill>
                <a:latin typeface="Arial"/>
                <a:cs typeface="Arial"/>
              </a:rPr>
              <a:t>Luottamushenkilöperehdytykset 14.1. – 18.2.2025</a:t>
            </a:r>
            <a:endParaRPr kumimoji="0" lang="fi-FI" sz="14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50">
            <a:extLst>
              <a:ext uri="{FF2B5EF4-FFF2-40B4-BE49-F238E27FC236}">
                <a16:creationId xmlns:a16="http://schemas.microsoft.com/office/drawing/2014/main" id="{559909B7-EE14-7EE9-0B3E-413917BD3C99}"/>
              </a:ext>
            </a:extLst>
          </p:cNvPr>
          <p:cNvSpPr txBox="1"/>
          <p:nvPr/>
        </p:nvSpPr>
        <p:spPr>
          <a:xfrm>
            <a:off x="9682776" y="5242864"/>
            <a:ext cx="208481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solidFill>
                  <a:srgbClr val="000000"/>
                </a:solidFill>
                <a:latin typeface="Arial"/>
                <a:cs typeface="Arial"/>
              </a:rPr>
              <a:t>Auttajat vapaaehtoistapahtuma</a:t>
            </a:r>
            <a:endParaRPr lang="en-US" sz="1400" i="0" u="none" strike="noStrike" kern="120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a:solidFill>
                  <a:srgbClr val="000000"/>
                </a:solidFill>
                <a:latin typeface="Arial"/>
                <a:cs typeface="Arial"/>
              </a:rPr>
              <a:t>3.5.2025</a:t>
            </a:r>
            <a:endParaRPr lang="fi-FI" sz="1400" i="0" u="none" strike="noStrike" kern="1200" cap="none" spc="0" normalizeH="0" baseline="0" noProof="0">
              <a:ln>
                <a:noFill/>
              </a:ln>
              <a:solidFill>
                <a:srgbClr val="000000"/>
              </a:solidFill>
              <a:effectLst/>
              <a:uLnTx/>
              <a:uFillTx/>
              <a:latin typeface="Arial"/>
              <a:cs typeface="Arial"/>
            </a:endParaRPr>
          </a:p>
        </p:txBody>
      </p:sp>
      <p:sp>
        <p:nvSpPr>
          <p:cNvPr id="5" name="TextBox 4">
            <a:extLst>
              <a:ext uri="{FF2B5EF4-FFF2-40B4-BE49-F238E27FC236}">
                <a16:creationId xmlns:a16="http://schemas.microsoft.com/office/drawing/2014/main" id="{95BA5EFD-25FF-D4D6-3DD9-44FF950FB42F}"/>
              </a:ext>
            </a:extLst>
          </p:cNvPr>
          <p:cNvSpPr txBox="1"/>
          <p:nvPr/>
        </p:nvSpPr>
        <p:spPr>
          <a:xfrm>
            <a:off x="1840190" y="1944676"/>
            <a:ext cx="2797151" cy="523220"/>
          </a:xfrm>
          <a:prstGeom prst="rect">
            <a:avLst/>
          </a:prstGeom>
          <a:noFill/>
        </p:spPr>
        <p:txBody>
          <a:bodyPr wrap="square" lIns="91440" tIns="45720" rIns="91440" bIns="45720" rtlCol="0" anchor="t">
            <a:spAutoFit/>
          </a:bodyPr>
          <a:lstStyle/>
          <a:p>
            <a:pPr>
              <a:defRPr/>
            </a:pPr>
            <a:r>
              <a:rPr lang="fi-FI" sz="1400" dirty="0">
                <a:solidFill>
                  <a:srgbClr val="000000"/>
                </a:solidFill>
                <a:latin typeface="Arial"/>
                <a:cs typeface="Arial"/>
              </a:rPr>
              <a:t>Valtakunnallinen valmiusharjoitus Avun ketju 2025 14.-15.11.2025</a:t>
            </a:r>
            <a:endParaRPr lang="en-US" dirty="0"/>
          </a:p>
        </p:txBody>
      </p:sp>
    </p:spTree>
    <p:extLst>
      <p:ext uri="{BB962C8B-B14F-4D97-AF65-F5344CB8AC3E}">
        <p14:creationId xmlns:p14="http://schemas.microsoft.com/office/powerpoint/2010/main" val="162345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1836E6-CFE8-D6CC-08F7-51ACA35D2BC8}"/>
              </a:ext>
            </a:extLst>
          </p:cNvPr>
          <p:cNvSpPr>
            <a:spLocks noGrp="1"/>
          </p:cNvSpPr>
          <p:nvPr>
            <p:ph type="title"/>
          </p:nvPr>
        </p:nvSpPr>
        <p:spPr>
          <a:xfrm>
            <a:off x="711200" y="512467"/>
            <a:ext cx="10515600" cy="781750"/>
          </a:xfrm>
        </p:spPr>
        <p:txBody>
          <a:bodyPr/>
          <a:lstStyle/>
          <a:p>
            <a:r>
              <a:rPr lang="fi-FI" sz="4800">
                <a:solidFill>
                  <a:schemeClr val="tx1"/>
                </a:solidFill>
              </a:rPr>
              <a:t>Mihin tätä materiaalia käytetään? </a:t>
            </a:r>
          </a:p>
        </p:txBody>
      </p:sp>
      <p:sp>
        <p:nvSpPr>
          <p:cNvPr id="3" name="Tekstin paikkamerkki 2">
            <a:extLst>
              <a:ext uri="{FF2B5EF4-FFF2-40B4-BE49-F238E27FC236}">
                <a16:creationId xmlns:a16="http://schemas.microsoft.com/office/drawing/2014/main" id="{7D7BC013-88AB-D83F-65C7-D7DC59909FCE}"/>
              </a:ext>
            </a:extLst>
          </p:cNvPr>
          <p:cNvSpPr>
            <a:spLocks noGrp="1"/>
          </p:cNvSpPr>
          <p:nvPr>
            <p:ph type="body" idx="14"/>
          </p:nvPr>
        </p:nvSpPr>
        <p:spPr>
          <a:xfrm>
            <a:off x="838200" y="1547950"/>
            <a:ext cx="10515600" cy="2800486"/>
          </a:xfrm>
        </p:spPr>
        <p:txBody>
          <a:bodyPr/>
          <a:lstStyle/>
          <a:p>
            <a:pPr marL="342900" indent="-342900">
              <a:buFont typeface="Arial" panose="020B0604020202020204" pitchFamily="34" charset="0"/>
              <a:buChar char="•"/>
            </a:pPr>
            <a:r>
              <a:rPr lang="fi-FI">
                <a:solidFill>
                  <a:schemeClr val="tx1"/>
                </a:solidFill>
              </a:rPr>
              <a:t>Materiaalin avulla osastot voivat suunnitella omaa toimintaansa vuosina 2024-2026.</a:t>
            </a:r>
          </a:p>
          <a:p>
            <a:pPr marL="342900" indent="-342900">
              <a:buFont typeface="Arial" panose="020B0604020202020204" pitchFamily="34" charset="0"/>
              <a:buChar char="•"/>
            </a:pPr>
            <a:r>
              <a:rPr lang="fi-FI">
                <a:solidFill>
                  <a:schemeClr val="tx1"/>
                </a:solidFill>
              </a:rPr>
              <a:t>Materiaaliin on koottu ne konkreettiset toimenpiteet, joilla osasto voi edistää yleiskokouksen hyväksymän toimintalinjauksen tavoitteiden saavuttamista. </a:t>
            </a:r>
          </a:p>
          <a:p>
            <a:pPr marL="342900" indent="-342900">
              <a:buFont typeface="Arial" panose="020B0604020202020204" pitchFamily="34" charset="0"/>
              <a:buChar char="•"/>
            </a:pPr>
            <a:r>
              <a:rPr lang="fi-FI"/>
              <a:t>Materiaaliin voi lisätä osaston omia vuosittaisia toimenpiteitä (joko olemassa oleviin dioihin tai hyödyntämällä jokaisen tavoitteen jälkeen olevia ”Näitä teemme” valmiita tyhjiä dioja). Niille voidaan kuvata tarkemmin osaston toimintamuotoja ja tarkempia tekemisiä. Jollei niille ole tarvetta, ne voidaan poistaa. </a:t>
            </a:r>
          </a:p>
          <a:p>
            <a:pPr marL="342900" indent="-342900">
              <a:buFont typeface="Arial" panose="020B0604020202020204" pitchFamily="34" charset="0"/>
              <a:buChar char="•"/>
            </a:pPr>
            <a:r>
              <a:rPr lang="fi-FI"/>
              <a:t>Materiaalista voi poistaa osaston toiminnan laajuuden ja alueen kannalta epäolennaisia asioita. </a:t>
            </a:r>
          </a:p>
          <a:p>
            <a:pPr marL="342900" indent="-342900">
              <a:buFont typeface="Arial" panose="020B0604020202020204" pitchFamily="34" charset="0"/>
              <a:buChar char="•"/>
            </a:pPr>
            <a:r>
              <a:rPr lang="fi-FI"/>
              <a:t>Pohjaan saa mielellään vaihtaa osaston omia kuvia!</a:t>
            </a:r>
          </a:p>
          <a:p>
            <a:pPr marL="342900" indent="-342900">
              <a:buFont typeface="Arial" panose="020B0604020202020204" pitchFamily="34" charset="0"/>
              <a:buChar char="•"/>
            </a:pPr>
            <a:endParaRPr lang="fi-FI"/>
          </a:p>
          <a:p>
            <a:r>
              <a:rPr lang="fi-FI">
                <a:solidFill>
                  <a:schemeClr val="accent1"/>
                </a:solidFill>
              </a:rPr>
              <a:t>POISTA TÄMÄ OHJEDIA LOPULLISESTA SUUNNITELMASTA.</a:t>
            </a:r>
            <a:r>
              <a:rPr lang="fi-FI"/>
              <a:t> </a:t>
            </a:r>
          </a:p>
          <a:p>
            <a:endParaRPr lang="fi-FI"/>
          </a:p>
          <a:p>
            <a:endParaRPr lang="fi-FI"/>
          </a:p>
        </p:txBody>
      </p:sp>
    </p:spTree>
    <p:extLst>
      <p:ext uri="{BB962C8B-B14F-4D97-AF65-F5344CB8AC3E}">
        <p14:creationId xmlns:p14="http://schemas.microsoft.com/office/powerpoint/2010/main" val="1825721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E6D004B-A4C4-FAD1-3CE7-5F3FCDB09BCB}"/>
              </a:ext>
            </a:extLst>
          </p:cNvPr>
          <p:cNvSpPr/>
          <p:nvPr/>
        </p:nvSpPr>
        <p:spPr>
          <a:xfrm>
            <a:off x="854603" y="1062005"/>
            <a:ext cx="3700360" cy="40093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51">
              <a:defRPr/>
            </a:pPr>
            <a:endParaRPr lang="fi-FI" sz="2499">
              <a:solidFill>
                <a:srgbClr val="FFFFFF"/>
              </a:solidFill>
              <a:latin typeface="Calibri" panose="020F0502020204030204"/>
            </a:endParaRPr>
          </a:p>
        </p:txBody>
      </p:sp>
      <p:sp>
        <p:nvSpPr>
          <p:cNvPr id="7" name="Tekstiruutu 6">
            <a:extLst>
              <a:ext uri="{FF2B5EF4-FFF2-40B4-BE49-F238E27FC236}">
                <a16:creationId xmlns:a16="http://schemas.microsoft.com/office/drawing/2014/main" id="{7F0C2EA3-3C8D-D1B9-4B0E-F437D50850A0}"/>
              </a:ext>
            </a:extLst>
          </p:cNvPr>
          <p:cNvSpPr txBox="1"/>
          <p:nvPr/>
        </p:nvSpPr>
        <p:spPr>
          <a:xfrm>
            <a:off x="7340223" y="5305262"/>
            <a:ext cx="4483997" cy="1516184"/>
          </a:xfrm>
          <a:prstGeom prst="rect">
            <a:avLst/>
          </a:prstGeom>
          <a:noFill/>
        </p:spPr>
        <p:txBody>
          <a:bodyPr wrap="square">
            <a:spAutoFit/>
          </a:bodyPr>
          <a:lstStyle>
            <a:defPPr>
              <a:defRPr lang="fi-FI"/>
            </a:defPPr>
            <a:lvl1pPr>
              <a:defRPr sz="2000" b="1">
                <a:latin typeface="+mn-lt"/>
              </a:defRPr>
            </a:lvl1pPr>
          </a:lstStyle>
          <a:p>
            <a:pPr defTabSz="326438">
              <a:defRPr/>
            </a:pPr>
            <a:r>
              <a:rPr lang="fi-FI" sz="1542">
                <a:solidFill>
                  <a:srgbClr val="000000"/>
                </a:solidFill>
                <a:latin typeface="Arial" panose="020B0604020202020204" pitchFamily="34" charset="0"/>
                <a:cs typeface="Arial" panose="020B0604020202020204" pitchFamily="34" charset="0"/>
              </a:rPr>
              <a:t>5.	Viestintä on avointa ja monipuolista</a:t>
            </a:r>
          </a:p>
          <a:p>
            <a:pPr defTabSz="326438">
              <a:defRPr/>
            </a:pPr>
            <a:r>
              <a:rPr lang="fi-FI" sz="1542">
                <a:solidFill>
                  <a:srgbClr val="000000"/>
                </a:solidFill>
                <a:latin typeface="Arial" panose="020B0604020202020204" pitchFamily="34" charset="0"/>
                <a:cs typeface="Arial" panose="020B0604020202020204" pitchFamily="34" charset="0"/>
              </a:rPr>
              <a:t>6.	Olemme eettinen ja vastuullinen toimija</a:t>
            </a:r>
          </a:p>
          <a:p>
            <a:pPr defTabSz="326438">
              <a:defRPr/>
            </a:pPr>
            <a:r>
              <a:rPr lang="fi-FI" sz="1542">
                <a:solidFill>
                  <a:srgbClr val="000000"/>
                </a:solidFill>
                <a:latin typeface="Arial" panose="020B0604020202020204" pitchFamily="34" charset="0"/>
                <a:cs typeface="Arial" panose="020B0604020202020204" pitchFamily="34" charset="0"/>
              </a:rPr>
              <a:t>7.	Tasapainoinen talous </a:t>
            </a:r>
            <a:br>
              <a:rPr lang="fi-FI" sz="1542">
                <a:solidFill>
                  <a:srgbClr val="000000"/>
                </a:solidFill>
                <a:latin typeface="Arial" panose="020B0604020202020204" pitchFamily="34" charset="0"/>
                <a:cs typeface="Arial" panose="020B0604020202020204" pitchFamily="34" charset="0"/>
              </a:rPr>
            </a:br>
            <a:r>
              <a:rPr lang="fi-FI" sz="1542">
                <a:solidFill>
                  <a:srgbClr val="000000"/>
                </a:solidFill>
                <a:latin typeface="Arial" panose="020B0604020202020204" pitchFamily="34" charset="0"/>
                <a:cs typeface="Arial" panose="020B0604020202020204" pitchFamily="34" charset="0"/>
              </a:rPr>
              <a:t>	mahdollistaa toiminnan</a:t>
            </a:r>
          </a:p>
          <a:p>
            <a:pPr defTabSz="829151">
              <a:defRPr/>
            </a:pPr>
            <a:endParaRPr lang="fi-FI" sz="1542">
              <a:solidFill>
                <a:srgbClr val="000000"/>
              </a:solidFill>
              <a:latin typeface="Arial" panose="020B0604020202020204" pitchFamily="34" charset="0"/>
              <a:cs typeface="Arial" panose="020B0604020202020204" pitchFamily="34" charset="0"/>
            </a:endParaRPr>
          </a:p>
          <a:p>
            <a:pPr defTabSz="829151">
              <a:defRPr/>
            </a:pPr>
            <a:endParaRPr lang="fi-FI" sz="1542">
              <a:solidFill>
                <a:srgbClr val="000000"/>
              </a:solidFill>
              <a:latin typeface="Arial" panose="020B0604020202020204" pitchFamily="34" charset="0"/>
              <a:cs typeface="Arial" panose="020B0604020202020204" pitchFamily="34" charset="0"/>
            </a:endParaRPr>
          </a:p>
        </p:txBody>
      </p:sp>
      <p:sp>
        <p:nvSpPr>
          <p:cNvPr id="18" name="Tekstiruutu 17">
            <a:extLst>
              <a:ext uri="{FF2B5EF4-FFF2-40B4-BE49-F238E27FC236}">
                <a16:creationId xmlns:a16="http://schemas.microsoft.com/office/drawing/2014/main" id="{DB14A583-4AD5-2672-F607-4B8B8CDBEFF0}"/>
              </a:ext>
            </a:extLst>
          </p:cNvPr>
          <p:cNvSpPr txBox="1"/>
          <p:nvPr/>
        </p:nvSpPr>
        <p:spPr>
          <a:xfrm>
            <a:off x="810431" y="5305265"/>
            <a:ext cx="3774031" cy="1041567"/>
          </a:xfrm>
          <a:prstGeom prst="rect">
            <a:avLst/>
          </a:prstGeom>
          <a:noFill/>
        </p:spPr>
        <p:txBody>
          <a:bodyPr wrap="square">
            <a:spAutoFit/>
          </a:bodyPr>
          <a:lstStyle>
            <a:defPPr>
              <a:defRPr lang="fi-FI"/>
            </a:defPPr>
            <a:lvl1pPr>
              <a:defRPr sz="2000">
                <a:latin typeface="+mj-lt"/>
              </a:defRPr>
            </a:lvl1pPr>
          </a:lstStyle>
          <a:p>
            <a:pPr defTabSz="326438">
              <a:defRPr/>
            </a:pPr>
            <a:r>
              <a:rPr lang="fi-FI" sz="1542" b="1">
                <a:solidFill>
                  <a:srgbClr val="000000"/>
                </a:solidFill>
                <a:latin typeface="Arial" panose="020B0604020202020204" pitchFamily="34" charset="0"/>
                <a:cs typeface="Arial" panose="020B0604020202020204" pitchFamily="34" charset="0"/>
              </a:rPr>
              <a:t>1. 	Punainen Risti innostaa ja</a:t>
            </a:r>
          </a:p>
          <a:p>
            <a:pPr defTabSz="326438">
              <a:defRPr/>
            </a:pPr>
            <a:r>
              <a:rPr lang="fi-FI" sz="1542" b="1">
                <a:solidFill>
                  <a:srgbClr val="000000"/>
                </a:solidFill>
                <a:latin typeface="Arial" panose="020B0604020202020204" pitchFamily="34" charset="0"/>
                <a:cs typeface="Arial" panose="020B0604020202020204" pitchFamily="34" charset="0"/>
              </a:rPr>
              <a:t>	kutsuu mukaan</a:t>
            </a:r>
          </a:p>
          <a:p>
            <a:pPr defTabSz="326438">
              <a:defRPr/>
            </a:pPr>
            <a:r>
              <a:rPr lang="fi-FI" sz="1542" b="1">
                <a:solidFill>
                  <a:srgbClr val="000000"/>
                </a:solidFill>
                <a:latin typeface="Arial" panose="020B0604020202020204" pitchFamily="34" charset="0"/>
                <a:cs typeface="Arial" panose="020B0604020202020204" pitchFamily="34" charset="0"/>
              </a:rPr>
              <a:t>2.	Oppiminen ja osaaminen </a:t>
            </a:r>
            <a:br>
              <a:rPr lang="fi-FI" sz="1542" b="1">
                <a:solidFill>
                  <a:srgbClr val="000000"/>
                </a:solidFill>
                <a:latin typeface="Arial" panose="020B0604020202020204" pitchFamily="34" charset="0"/>
                <a:cs typeface="Arial" panose="020B0604020202020204" pitchFamily="34" charset="0"/>
              </a:rPr>
            </a:br>
            <a:r>
              <a:rPr lang="fi-FI" sz="1542" b="1">
                <a:solidFill>
                  <a:srgbClr val="000000"/>
                </a:solidFill>
                <a:latin typeface="Arial" panose="020B0604020202020204" pitchFamily="34" charset="0"/>
                <a:cs typeface="Arial" panose="020B0604020202020204" pitchFamily="34" charset="0"/>
              </a:rPr>
              <a:t>	mahdollistaa muutoksen</a:t>
            </a:r>
          </a:p>
        </p:txBody>
      </p:sp>
      <p:sp>
        <p:nvSpPr>
          <p:cNvPr id="20" name="Tekstiruutu 19">
            <a:extLst>
              <a:ext uri="{FF2B5EF4-FFF2-40B4-BE49-F238E27FC236}">
                <a16:creationId xmlns:a16="http://schemas.microsoft.com/office/drawing/2014/main" id="{1E8FE11C-B591-A60E-F549-2608DEDCC1AF}"/>
              </a:ext>
            </a:extLst>
          </p:cNvPr>
          <p:cNvSpPr txBox="1"/>
          <p:nvPr/>
        </p:nvSpPr>
        <p:spPr>
          <a:xfrm>
            <a:off x="3854448" y="5305262"/>
            <a:ext cx="3909469" cy="1278876"/>
          </a:xfrm>
          <a:prstGeom prst="rect">
            <a:avLst/>
          </a:prstGeom>
          <a:noFill/>
        </p:spPr>
        <p:txBody>
          <a:bodyPr wrap="square">
            <a:spAutoFit/>
          </a:bodyPr>
          <a:lstStyle>
            <a:defPPr>
              <a:defRPr lang="fi-FI"/>
            </a:defPPr>
            <a:lvl1pPr>
              <a:defRPr sz="2000" b="1">
                <a:latin typeface="+mn-lt"/>
              </a:defRPr>
            </a:lvl1pPr>
          </a:lstStyle>
          <a:p>
            <a:pPr defTabSz="326438">
              <a:defRPr/>
            </a:pPr>
            <a:r>
              <a:rPr lang="fi-FI" sz="1542">
                <a:solidFill>
                  <a:srgbClr val="000000"/>
                </a:solidFill>
                <a:latin typeface="Arial" panose="020B0604020202020204" pitchFamily="34" charset="0"/>
                <a:cs typeface="Arial" panose="020B0604020202020204" pitchFamily="34" charset="0"/>
              </a:rPr>
              <a:t>3.	Yhteistyöllä saamme </a:t>
            </a:r>
            <a:br>
              <a:rPr lang="fi-FI" sz="1542">
                <a:solidFill>
                  <a:srgbClr val="000000"/>
                </a:solidFill>
                <a:latin typeface="Arial" panose="020B0604020202020204" pitchFamily="34" charset="0"/>
                <a:cs typeface="Arial" panose="020B0604020202020204" pitchFamily="34" charset="0"/>
              </a:rPr>
            </a:br>
            <a:r>
              <a:rPr lang="fi-FI" sz="1542">
                <a:solidFill>
                  <a:srgbClr val="000000"/>
                </a:solidFill>
                <a:latin typeface="Arial" panose="020B0604020202020204" pitchFamily="34" charset="0"/>
                <a:cs typeface="Arial" panose="020B0604020202020204" pitchFamily="34" charset="0"/>
              </a:rPr>
              <a:t>	enemmän aikaan</a:t>
            </a:r>
          </a:p>
          <a:p>
            <a:pPr defTabSz="326438">
              <a:defRPr/>
            </a:pPr>
            <a:r>
              <a:rPr lang="fi-FI" sz="1542">
                <a:solidFill>
                  <a:srgbClr val="000000"/>
                </a:solidFill>
                <a:latin typeface="Arial" panose="020B0604020202020204" pitchFamily="34" charset="0"/>
                <a:cs typeface="Arial" panose="020B0604020202020204" pitchFamily="34" charset="0"/>
              </a:rPr>
              <a:t>4. 	Hyödynnämme digitalisaatiota </a:t>
            </a:r>
            <a:br>
              <a:rPr lang="fi-FI" sz="1542">
                <a:solidFill>
                  <a:srgbClr val="000000"/>
                </a:solidFill>
                <a:latin typeface="Arial" panose="020B0604020202020204" pitchFamily="34" charset="0"/>
                <a:cs typeface="Arial" panose="020B0604020202020204" pitchFamily="34" charset="0"/>
              </a:rPr>
            </a:br>
            <a:r>
              <a:rPr lang="fi-FI" sz="1542">
                <a:solidFill>
                  <a:srgbClr val="000000"/>
                </a:solidFill>
                <a:latin typeface="Arial" panose="020B0604020202020204" pitchFamily="34" charset="0"/>
                <a:cs typeface="Arial" panose="020B0604020202020204" pitchFamily="34" charset="0"/>
              </a:rPr>
              <a:t>	ja johdamme tiedolla</a:t>
            </a:r>
          </a:p>
          <a:p>
            <a:pPr defTabSz="326438">
              <a:defRPr/>
            </a:pPr>
            <a:endParaRPr lang="fi-FI" sz="1542">
              <a:solidFill>
                <a:srgbClr val="000000"/>
              </a:solidFill>
              <a:latin typeface="Arial" panose="020B0604020202020204" pitchFamily="34" charset="0"/>
              <a:cs typeface="Arial" panose="020B0604020202020204" pitchFamily="34" charset="0"/>
            </a:endParaRPr>
          </a:p>
        </p:txBody>
      </p:sp>
      <p:sp>
        <p:nvSpPr>
          <p:cNvPr id="37" name="Suorakulmio: Pyöristetyt kulmat 4">
            <a:extLst>
              <a:ext uri="{FF2B5EF4-FFF2-40B4-BE49-F238E27FC236}">
                <a16:creationId xmlns:a16="http://schemas.microsoft.com/office/drawing/2014/main" id="{F1710CDF-DCB0-47AF-6398-5BE511AC0C7F}"/>
              </a:ext>
            </a:extLst>
          </p:cNvPr>
          <p:cNvSpPr txBox="1"/>
          <p:nvPr/>
        </p:nvSpPr>
        <p:spPr>
          <a:xfrm>
            <a:off x="1914213" y="4095242"/>
            <a:ext cx="3393597" cy="54127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3922" tIns="63922" rIns="63922" bIns="63922" numCol="1" spcCol="1270" anchor="ctr" anchorCtr="0">
            <a:noAutofit/>
          </a:bodyPr>
          <a:lstStyle/>
          <a:p>
            <a:pPr algn="ctr" defTabSz="1491320">
              <a:lnSpc>
                <a:spcPct val="90000"/>
              </a:lnSpc>
              <a:spcAft>
                <a:spcPct val="35000"/>
              </a:spcAft>
              <a:defRPr/>
            </a:pPr>
            <a:endParaRPr lang="fi-FI" sz="3356">
              <a:solidFill>
                <a:srgbClr val="000000"/>
              </a:solidFill>
              <a:latin typeface="Calibri Light" panose="020F0302020204030204"/>
            </a:endParaRPr>
          </a:p>
        </p:txBody>
      </p:sp>
      <p:sp>
        <p:nvSpPr>
          <p:cNvPr id="3" name="Rectangle 2">
            <a:extLst>
              <a:ext uri="{FF2B5EF4-FFF2-40B4-BE49-F238E27FC236}">
                <a16:creationId xmlns:a16="http://schemas.microsoft.com/office/drawing/2014/main" id="{FC3B720B-7999-1F5A-BAAC-6FD00CB01C62}"/>
              </a:ext>
            </a:extLst>
          </p:cNvPr>
          <p:cNvSpPr/>
          <p:nvPr/>
        </p:nvSpPr>
        <p:spPr>
          <a:xfrm>
            <a:off x="6824080" y="3181659"/>
            <a:ext cx="1907652" cy="18995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51">
              <a:defRPr/>
            </a:pPr>
            <a:endParaRPr lang="fi-FI" sz="2266">
              <a:solidFill>
                <a:srgbClr val="FFFFFF"/>
              </a:solidFill>
              <a:latin typeface="Calibri" panose="020F0502020204030204"/>
            </a:endParaRPr>
          </a:p>
        </p:txBody>
      </p:sp>
      <p:sp>
        <p:nvSpPr>
          <p:cNvPr id="4" name="Rectangle 3">
            <a:extLst>
              <a:ext uri="{FF2B5EF4-FFF2-40B4-BE49-F238E27FC236}">
                <a16:creationId xmlns:a16="http://schemas.microsoft.com/office/drawing/2014/main" id="{C587ECB0-6E13-4BFE-27B0-3844355E4F08}"/>
              </a:ext>
            </a:extLst>
          </p:cNvPr>
          <p:cNvSpPr/>
          <p:nvPr/>
        </p:nvSpPr>
        <p:spPr>
          <a:xfrm>
            <a:off x="8939951" y="3168496"/>
            <a:ext cx="1943674" cy="18995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51">
              <a:defRPr/>
            </a:pPr>
            <a:endParaRPr lang="fi-FI" sz="2266">
              <a:solidFill>
                <a:srgbClr val="FFFFFF"/>
              </a:solidFill>
              <a:latin typeface="Calibri" panose="020F0502020204030204"/>
            </a:endParaRPr>
          </a:p>
        </p:txBody>
      </p:sp>
      <p:pic>
        <p:nvPicPr>
          <p:cNvPr id="12" name="Picture 11" descr="A group of people sitting on grass&#10;&#10;Description automatically generated with low confidence">
            <a:extLst>
              <a:ext uri="{FF2B5EF4-FFF2-40B4-BE49-F238E27FC236}">
                <a16:creationId xmlns:a16="http://schemas.microsoft.com/office/drawing/2014/main" id="{B375E3E1-2FA0-933A-FC2B-B16DD25AA3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939951" y="1064109"/>
            <a:ext cx="1899501" cy="1922846"/>
          </a:xfrm>
          <a:prstGeom prst="rect">
            <a:avLst/>
          </a:prstGeom>
          <a:solidFill>
            <a:srgbClr val="FF0000"/>
          </a:solidFill>
        </p:spPr>
      </p:pic>
      <p:pic>
        <p:nvPicPr>
          <p:cNvPr id="14" name="Picture 13" descr="Several white flags with red cross and crescent moon&#10;&#10;Description automatically generated with medium confidence">
            <a:extLst>
              <a:ext uri="{FF2B5EF4-FFF2-40B4-BE49-F238E27FC236}">
                <a16:creationId xmlns:a16="http://schemas.microsoft.com/office/drawing/2014/main" id="{3ED4F01D-B9DB-569C-0D9E-CA4C93D3AA5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684"/>
          <a:stretch/>
        </p:blipFill>
        <p:spPr>
          <a:xfrm>
            <a:off x="4738039" y="3162218"/>
            <a:ext cx="1899501" cy="1938383"/>
          </a:xfrm>
          <a:prstGeom prst="rect">
            <a:avLst/>
          </a:prstGeom>
        </p:spPr>
      </p:pic>
      <p:pic>
        <p:nvPicPr>
          <p:cNvPr id="16" name="Picture 15" descr="A group of people in red vests&#10;&#10;Description automatically generated with medium confidence">
            <a:extLst>
              <a:ext uri="{FF2B5EF4-FFF2-40B4-BE49-F238E27FC236}">
                <a16:creationId xmlns:a16="http://schemas.microsoft.com/office/drawing/2014/main" id="{72CF75D7-2D42-7AA9-93C7-8CF9D195B8C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109"/>
          <a:stretch/>
        </p:blipFill>
        <p:spPr>
          <a:xfrm>
            <a:off x="4743301" y="1062004"/>
            <a:ext cx="1899501" cy="1924950"/>
          </a:xfrm>
          <a:prstGeom prst="rect">
            <a:avLst/>
          </a:prstGeom>
        </p:spPr>
      </p:pic>
      <p:grpSp>
        <p:nvGrpSpPr>
          <p:cNvPr id="2" name="Ryhmä 1">
            <a:extLst>
              <a:ext uri="{FF2B5EF4-FFF2-40B4-BE49-F238E27FC236}">
                <a16:creationId xmlns:a16="http://schemas.microsoft.com/office/drawing/2014/main" id="{2B7159FF-1FBA-06AE-F8F0-A018651B393C}"/>
              </a:ext>
            </a:extLst>
          </p:cNvPr>
          <p:cNvGrpSpPr/>
          <p:nvPr/>
        </p:nvGrpSpPr>
        <p:grpSpPr>
          <a:xfrm>
            <a:off x="6832231" y="1075781"/>
            <a:ext cx="1899501" cy="1899501"/>
            <a:chOff x="7484540" y="894566"/>
            <a:chExt cx="2094398" cy="2094398"/>
          </a:xfrm>
          <a:solidFill>
            <a:srgbClr val="FF0000"/>
          </a:solidFill>
        </p:grpSpPr>
        <p:sp>
          <p:nvSpPr>
            <p:cNvPr id="5" name="Rectangle 4">
              <a:extLst>
                <a:ext uri="{FF2B5EF4-FFF2-40B4-BE49-F238E27FC236}">
                  <a16:creationId xmlns:a16="http://schemas.microsoft.com/office/drawing/2014/main" id="{1F06FAA7-BDF8-A473-080C-0E812C5E271A}"/>
                </a:ext>
              </a:extLst>
            </p:cNvPr>
            <p:cNvSpPr/>
            <p:nvPr/>
          </p:nvSpPr>
          <p:spPr>
            <a:xfrm>
              <a:off x="7484540" y="894566"/>
              <a:ext cx="2094398" cy="20943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51">
                <a:defRPr/>
              </a:pPr>
              <a:endParaRPr lang="fi-FI" sz="2266">
                <a:solidFill>
                  <a:srgbClr val="FFFFFF"/>
                </a:solidFill>
                <a:latin typeface="Calibri" panose="020F0502020204030204"/>
              </a:endParaRPr>
            </a:p>
          </p:txBody>
        </p:sp>
        <p:sp>
          <p:nvSpPr>
            <p:cNvPr id="17" name="Tekstiruutu 5">
              <a:extLst>
                <a:ext uri="{FF2B5EF4-FFF2-40B4-BE49-F238E27FC236}">
                  <a16:creationId xmlns:a16="http://schemas.microsoft.com/office/drawing/2014/main" id="{8E3CCFF1-A33A-CD9A-131F-076E9362EEDE}"/>
                </a:ext>
              </a:extLst>
            </p:cNvPr>
            <p:cNvSpPr txBox="1"/>
            <p:nvPr/>
          </p:nvSpPr>
          <p:spPr>
            <a:xfrm>
              <a:off x="7665136" y="1378944"/>
              <a:ext cx="1724218" cy="1246708"/>
            </a:xfrm>
            <a:prstGeom prst="rect">
              <a:avLst/>
            </a:prstGeom>
            <a:grpFill/>
          </p:spPr>
          <p:txBody>
            <a:bodyPr wrap="square">
              <a:spAutoFit/>
            </a:bodyPr>
            <a:lstStyle/>
            <a:p>
              <a:pPr defTabSz="914139">
                <a:lnSpc>
                  <a:spcPct val="90000"/>
                </a:lnSpc>
                <a:spcAft>
                  <a:spcPts val="600"/>
                </a:spcAft>
                <a:defRPr/>
              </a:pPr>
              <a:r>
                <a:rPr lang="fi-FI" altLang="en-US" sz="2499">
                  <a:solidFill>
                    <a:srgbClr val="FFFFFF"/>
                  </a:solidFill>
                  <a:latin typeface="Arial" panose="020B0604020202020204" pitchFamily="34" charset="0"/>
                  <a:cs typeface="Arial" panose="020B0604020202020204" pitchFamily="34" charset="0"/>
                </a:rPr>
                <a:t>Apu löytyy läheltä</a:t>
              </a:r>
            </a:p>
          </p:txBody>
        </p:sp>
      </p:grpSp>
      <p:sp>
        <p:nvSpPr>
          <p:cNvPr id="19" name="Tekstiruutu 9">
            <a:extLst>
              <a:ext uri="{FF2B5EF4-FFF2-40B4-BE49-F238E27FC236}">
                <a16:creationId xmlns:a16="http://schemas.microsoft.com/office/drawing/2014/main" id="{D5F51894-FF47-3EE6-7553-BBD02E238152}"/>
              </a:ext>
            </a:extLst>
          </p:cNvPr>
          <p:cNvSpPr txBox="1"/>
          <p:nvPr/>
        </p:nvSpPr>
        <p:spPr>
          <a:xfrm>
            <a:off x="6872204" y="3253322"/>
            <a:ext cx="1709737" cy="1600118"/>
          </a:xfrm>
          <a:prstGeom prst="rect">
            <a:avLst/>
          </a:prstGeom>
          <a:solidFill>
            <a:srgbClr val="FF0000"/>
          </a:solidFill>
        </p:spPr>
        <p:txBody>
          <a:bodyPr wrap="square">
            <a:spAutoFit/>
          </a:bodyPr>
          <a:lstStyle/>
          <a:p>
            <a:pPr defTabSz="914139">
              <a:lnSpc>
                <a:spcPct val="90000"/>
              </a:lnSpc>
              <a:spcAft>
                <a:spcPts val="600"/>
              </a:spcAft>
              <a:defRPr/>
            </a:pPr>
            <a:r>
              <a:rPr lang="fi-FI" sz="2177">
                <a:solidFill>
                  <a:srgbClr val="FFFFFF"/>
                </a:solidFill>
                <a:latin typeface="Arial" panose="020B0604020202020204" pitchFamily="34" charset="0"/>
                <a:cs typeface="Arial" panose="020B0604020202020204" pitchFamily="34" charset="0"/>
              </a:rPr>
              <a:t>Hyvinvoivassa yhteisössä kaikki ovat mukana</a:t>
            </a:r>
          </a:p>
        </p:txBody>
      </p:sp>
      <p:sp>
        <p:nvSpPr>
          <p:cNvPr id="21" name="Tekstiruutu 11">
            <a:extLst>
              <a:ext uri="{FF2B5EF4-FFF2-40B4-BE49-F238E27FC236}">
                <a16:creationId xmlns:a16="http://schemas.microsoft.com/office/drawing/2014/main" id="{1C97F94E-90C1-1366-1549-CD7ACC698774}"/>
              </a:ext>
            </a:extLst>
          </p:cNvPr>
          <p:cNvSpPr txBox="1"/>
          <p:nvPr/>
        </p:nvSpPr>
        <p:spPr>
          <a:xfrm>
            <a:off x="8984125" y="3246997"/>
            <a:ext cx="1899500" cy="1600118"/>
          </a:xfrm>
          <a:prstGeom prst="rect">
            <a:avLst/>
          </a:prstGeom>
          <a:solidFill>
            <a:srgbClr val="FF0000"/>
          </a:solidFill>
        </p:spPr>
        <p:txBody>
          <a:bodyPr wrap="square">
            <a:spAutoFit/>
          </a:bodyPr>
          <a:lstStyle/>
          <a:p>
            <a:pPr defTabSz="914139">
              <a:lnSpc>
                <a:spcPct val="90000"/>
              </a:lnSpc>
              <a:spcAft>
                <a:spcPts val="600"/>
              </a:spcAft>
              <a:defRPr/>
            </a:pPr>
            <a:r>
              <a:rPr lang="fi-FI" sz="2177">
                <a:solidFill>
                  <a:srgbClr val="FFFFFF"/>
                </a:solidFill>
                <a:latin typeface="Arial" panose="020B0604020202020204" pitchFamily="34" charset="0"/>
                <a:cs typeface="Arial" panose="020B0604020202020204" pitchFamily="34" charset="0"/>
              </a:rPr>
              <a:t>Luottamusta ja vastuullisuutta rakentava yhteiskunta</a:t>
            </a:r>
          </a:p>
        </p:txBody>
      </p:sp>
      <p:sp>
        <p:nvSpPr>
          <p:cNvPr id="11" name="Ellipsi 4">
            <a:extLst>
              <a:ext uri="{FF2B5EF4-FFF2-40B4-BE49-F238E27FC236}">
                <a16:creationId xmlns:a16="http://schemas.microsoft.com/office/drawing/2014/main" id="{E532C6AC-00A7-54D8-A1F7-BB05504C7DD7}"/>
              </a:ext>
            </a:extLst>
          </p:cNvPr>
          <p:cNvSpPr txBox="1"/>
          <p:nvPr/>
        </p:nvSpPr>
        <p:spPr>
          <a:xfrm>
            <a:off x="1239816" y="1608497"/>
            <a:ext cx="2950704" cy="2937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74" tIns="14974" rIns="14974" bIns="14974" numCol="1" spcCol="1270" anchor="ctr" anchorCtr="0">
            <a:noAutofit/>
          </a:bodyPr>
          <a:lstStyle/>
          <a:p>
            <a:pPr defTabSz="564283">
              <a:spcAft>
                <a:spcPct val="35000"/>
              </a:spcAft>
              <a:defRPr/>
            </a:pPr>
            <a:r>
              <a:rPr lang="fi-FI" sz="2200" b="1">
                <a:solidFill>
                  <a:srgbClr val="FFFFFF"/>
                </a:solidFill>
                <a:latin typeface="Arial" panose="020B0604020202020204" pitchFamily="34" charset="0"/>
                <a:cs typeface="Arial" panose="020B0604020202020204" pitchFamily="34" charset="0"/>
              </a:rPr>
              <a:t>Suomen Punaisen Ristin toiminta tuo iloa, antaa toivoa ja vahvistaa ihmisten luottamusta toisiinsa</a:t>
            </a:r>
          </a:p>
        </p:txBody>
      </p:sp>
      <p:sp>
        <p:nvSpPr>
          <p:cNvPr id="8" name="Tekstiruutu 7">
            <a:extLst>
              <a:ext uri="{FF2B5EF4-FFF2-40B4-BE49-F238E27FC236}">
                <a16:creationId xmlns:a16="http://schemas.microsoft.com/office/drawing/2014/main" id="{BB0C1423-1AD6-9C17-076C-777B61924FCF}"/>
              </a:ext>
            </a:extLst>
          </p:cNvPr>
          <p:cNvSpPr txBox="1"/>
          <p:nvPr/>
        </p:nvSpPr>
        <p:spPr>
          <a:xfrm>
            <a:off x="862755" y="507092"/>
            <a:ext cx="6096043" cy="343492"/>
          </a:xfrm>
          <a:prstGeom prst="rect">
            <a:avLst/>
          </a:prstGeom>
          <a:noFill/>
        </p:spPr>
        <p:txBody>
          <a:bodyPr wrap="square">
            <a:spAutoFit/>
          </a:bodyPr>
          <a:lstStyle/>
          <a:p>
            <a:r>
              <a:rPr lang="fi-FI" sz="1632" b="1">
                <a:latin typeface="Arial" panose="020B0604020202020204" pitchFamily="34" charset="0"/>
                <a:cs typeface="Arial" panose="020B0604020202020204" pitchFamily="34" charset="0"/>
              </a:rPr>
              <a:t>Toimintalinjaus 2024-2026</a:t>
            </a:r>
          </a:p>
        </p:txBody>
      </p:sp>
    </p:spTree>
    <p:extLst>
      <p:ext uri="{BB962C8B-B14F-4D97-AF65-F5344CB8AC3E}">
        <p14:creationId xmlns:p14="http://schemas.microsoft.com/office/powerpoint/2010/main" val="147887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D3437CE-F4C7-BF85-153A-034041BDCB97}"/>
              </a:ext>
            </a:extLst>
          </p:cNvPr>
          <p:cNvSpPr>
            <a:spLocks noGrp="1"/>
          </p:cNvSpPr>
          <p:nvPr>
            <p:ph type="body" idx="14"/>
          </p:nvPr>
        </p:nvSpPr>
        <p:spPr>
          <a:xfrm>
            <a:off x="984354" y="2930537"/>
            <a:ext cx="10223292" cy="3395608"/>
          </a:xfrm>
        </p:spPr>
        <p:txBody>
          <a:bodyPr/>
          <a:lstStyle/>
          <a:p>
            <a:pPr marL="6350" indent="-6350">
              <a:lnSpc>
                <a:spcPct val="107000"/>
              </a:lnSpc>
              <a:spcAft>
                <a:spcPts val="890"/>
              </a:spcAft>
            </a:pPr>
            <a:r>
              <a:rPr lang="fi-FI" sz="1800" b="1">
                <a:solidFill>
                  <a:srgbClr val="000000"/>
                </a:solidFill>
                <a:effectLst/>
                <a:latin typeface="Arial" panose="020B0604020202020204" pitchFamily="34" charset="0"/>
                <a:ea typeface="Arial" panose="020B0604020202020204" pitchFamily="34" charset="0"/>
              </a:rPr>
              <a:t> </a:t>
            </a:r>
            <a:endParaRPr lang="fi-FI" sz="1800">
              <a:solidFill>
                <a:srgbClr val="000000"/>
              </a:solidFill>
              <a:effectLst/>
              <a:latin typeface="Arial" panose="020B0604020202020204" pitchFamily="34" charset="0"/>
              <a:ea typeface="Arial" panose="020B0604020202020204" pitchFamily="34" charset="0"/>
            </a:endParaRPr>
          </a:p>
          <a:p>
            <a:pPr marL="6350" indent="-6350">
              <a:lnSpc>
                <a:spcPct val="103000"/>
              </a:lnSpc>
              <a:spcAft>
                <a:spcPts val="25"/>
              </a:spcAft>
            </a:pPr>
            <a:r>
              <a:rPr lang="fi-FI" sz="2000" i="0">
                <a:effectLst/>
                <a:latin typeface="Arial" panose="020B0604020202020204" pitchFamily="34" charset="0"/>
                <a:ea typeface="Arial" panose="020B0604020202020204" pitchFamily="34" charset="0"/>
              </a:rPr>
              <a:t>Saavutamme kolme päätavoitettamme, kun osaston vapaaehtoistoiminnassa:</a:t>
            </a:r>
            <a:br>
              <a:rPr lang="fi-FI" sz="2000" i="0">
                <a:effectLst/>
                <a:latin typeface="Arial" panose="020B0604020202020204" pitchFamily="34" charset="0"/>
                <a:ea typeface="Arial" panose="020B0604020202020204" pitchFamily="34" charset="0"/>
              </a:rPr>
            </a:br>
            <a:endParaRPr lang="fi-FI" sz="2000" i="0">
              <a:effectLst/>
              <a:latin typeface="Arial" panose="020B0604020202020204" pitchFamily="34" charset="0"/>
              <a:ea typeface="Arial" panose="020B0604020202020204" pitchFamily="34" charset="0"/>
            </a:endParaRPr>
          </a:p>
          <a:p>
            <a:pPr marL="292100" indent="-285750">
              <a:lnSpc>
                <a:spcPct val="103000"/>
              </a:lnSpc>
              <a:spcAft>
                <a:spcPts val="25"/>
              </a:spcAft>
              <a:buFont typeface="Arial" panose="020B0604020202020204" pitchFamily="34" charset="0"/>
              <a:buChar char="•"/>
            </a:pPr>
            <a:r>
              <a:rPr lang="fi-FI" sz="2000" i="0">
                <a:effectLst/>
                <a:latin typeface="Arial" panose="020B0604020202020204" pitchFamily="34" charset="0"/>
                <a:ea typeface="Times New Roman" panose="02020603050405020304" pitchFamily="18" charset="0"/>
              </a:rPr>
              <a:t>Otamme kokonaisvalmiusajattelun osaksi kaikkea toimintaa​</a:t>
            </a:r>
            <a:endParaRPr lang="fi-FI" sz="2000" i="0">
              <a:effectLst/>
              <a:latin typeface="Arial" panose="020B0604020202020204" pitchFamily="34" charset="0"/>
              <a:ea typeface="Arial" panose="020B0604020202020204" pitchFamily="34" charset="0"/>
            </a:endParaRPr>
          </a:p>
          <a:p>
            <a:pPr marL="292100" indent="-285750">
              <a:lnSpc>
                <a:spcPct val="103000"/>
              </a:lnSpc>
              <a:spcAft>
                <a:spcPts val="25"/>
              </a:spcAft>
              <a:buFont typeface="Arial" panose="020B0604020202020204" pitchFamily="34" charset="0"/>
              <a:buChar char="•"/>
            </a:pPr>
            <a:r>
              <a:rPr lang="fi-FI" sz="2000" i="0">
                <a:effectLst/>
                <a:latin typeface="Arial" panose="020B0604020202020204" pitchFamily="34" charset="0"/>
                <a:ea typeface="Times New Roman" panose="02020603050405020304" pitchFamily="18" charset="0"/>
              </a:rPr>
              <a:t>Päivitämme valmiussuunnitelmat ja sovimme yhteistyöstä viranomaisten kanssa ​</a:t>
            </a:r>
            <a:endParaRPr lang="fi-FI" sz="2000" i="0">
              <a:effectLst/>
              <a:latin typeface="Arial" panose="020B0604020202020204" pitchFamily="34" charset="0"/>
              <a:ea typeface="Arial" panose="020B0604020202020204" pitchFamily="34" charset="0"/>
            </a:endParaRPr>
          </a:p>
          <a:p>
            <a:pPr marL="292100" indent="-285750">
              <a:lnSpc>
                <a:spcPct val="103000"/>
              </a:lnSpc>
              <a:spcAft>
                <a:spcPts val="25"/>
              </a:spcAft>
              <a:buFont typeface="Arial" panose="020B0604020202020204" pitchFamily="34" charset="0"/>
              <a:buChar char="•"/>
            </a:pPr>
            <a:r>
              <a:rPr lang="fi-FI" sz="2000" i="0">
                <a:effectLst/>
                <a:latin typeface="Arial" panose="020B0604020202020204" pitchFamily="34" charset="0"/>
                <a:ea typeface="Times New Roman" panose="02020603050405020304" pitchFamily="18" charset="0"/>
              </a:rPr>
              <a:t>Pidämme yllä tilannekuvaa kaikilla tasoilla​</a:t>
            </a:r>
            <a:endParaRPr lang="fi-FI" sz="2000" i="0">
              <a:effectLst/>
              <a:latin typeface="Arial" panose="020B0604020202020204" pitchFamily="34" charset="0"/>
              <a:ea typeface="Arial" panose="020B0604020202020204" pitchFamily="34" charset="0"/>
            </a:endParaRPr>
          </a:p>
          <a:p>
            <a:pPr marL="292100" indent="-285750">
              <a:lnSpc>
                <a:spcPct val="103000"/>
              </a:lnSpc>
              <a:spcAft>
                <a:spcPts val="25"/>
              </a:spcAft>
              <a:buFont typeface="Arial" panose="020B0604020202020204" pitchFamily="34" charset="0"/>
              <a:buChar char="•"/>
            </a:pPr>
            <a:r>
              <a:rPr lang="fi-FI" sz="2000" i="0">
                <a:effectLst/>
                <a:latin typeface="Arial" panose="020B0604020202020204" pitchFamily="34" charset="0"/>
                <a:ea typeface="Times New Roman" panose="02020603050405020304" pitchFamily="18" charset="0"/>
              </a:rPr>
              <a:t>Keskitämme uusien vapaaehtoisten vastaanoton Oma -järjestelmään​</a:t>
            </a:r>
            <a:endParaRPr lang="fi-FI" sz="2000" i="0">
              <a:effectLst/>
              <a:latin typeface="Arial" panose="020B0604020202020204" pitchFamily="34" charset="0"/>
              <a:ea typeface="Arial" panose="020B0604020202020204" pitchFamily="34" charset="0"/>
            </a:endParaRPr>
          </a:p>
          <a:p>
            <a:pPr marL="292100" indent="-285750">
              <a:lnSpc>
                <a:spcPct val="103000"/>
              </a:lnSpc>
              <a:spcAft>
                <a:spcPts val="25"/>
              </a:spcAft>
              <a:buFont typeface="Arial" panose="020B0604020202020204" pitchFamily="34" charset="0"/>
              <a:buChar char="•"/>
            </a:pPr>
            <a:r>
              <a:rPr lang="fi-FI" sz="2000" i="0">
                <a:effectLst/>
                <a:latin typeface="Arial" panose="020B0604020202020204" pitchFamily="34" charset="0"/>
                <a:ea typeface="Times New Roman" panose="02020603050405020304" pitchFamily="18" charset="0"/>
              </a:rPr>
              <a:t>Hyödynnämme avainvapaaehtoistehtävissä parityöskentely- ja tiimimalleja.​</a:t>
            </a:r>
            <a:endParaRPr lang="fi-FI" sz="2000" i="0">
              <a:effectLst/>
              <a:latin typeface="Arial" panose="020B0604020202020204" pitchFamily="34" charset="0"/>
              <a:ea typeface="Arial" panose="020B0604020202020204" pitchFamily="34" charset="0"/>
            </a:endParaRPr>
          </a:p>
          <a:p>
            <a:pPr marL="292100" indent="-285750">
              <a:lnSpc>
                <a:spcPct val="103000"/>
              </a:lnSpc>
              <a:spcAft>
                <a:spcPts val="25"/>
              </a:spcAft>
              <a:buFont typeface="Arial" panose="020B0604020202020204" pitchFamily="34" charset="0"/>
              <a:buChar char="•"/>
            </a:pPr>
            <a:r>
              <a:rPr lang="fi-FI" sz="2000" i="0">
                <a:effectLst/>
                <a:latin typeface="Arial" panose="020B0604020202020204" pitchFamily="34" charset="0"/>
                <a:ea typeface="Times New Roman" panose="02020603050405020304" pitchFamily="18" charset="0"/>
              </a:rPr>
              <a:t>Käymme arvokeskustelua siitä, miten Punaisen Ristin arvot näkyvät arjessa ja otamme turvallisemman tilan periaatteet käyttöön.​</a:t>
            </a:r>
            <a:endParaRPr lang="fi-FI" sz="2000" i="0">
              <a:effectLst/>
              <a:latin typeface="Arial" panose="020B0604020202020204" pitchFamily="34" charset="0"/>
              <a:ea typeface="Arial" panose="020B0604020202020204" pitchFamily="34" charset="0"/>
            </a:endParaRPr>
          </a:p>
          <a:p>
            <a:pPr marL="292100" indent="-285750">
              <a:lnSpc>
                <a:spcPct val="103000"/>
              </a:lnSpc>
              <a:spcAft>
                <a:spcPts val="25"/>
              </a:spcAft>
              <a:buFont typeface="Arial" panose="020B0604020202020204" pitchFamily="34" charset="0"/>
              <a:buChar char="•"/>
            </a:pPr>
            <a:r>
              <a:rPr lang="fi-FI" sz="2000" i="0">
                <a:effectLst/>
                <a:latin typeface="Arial" panose="020B0604020202020204" pitchFamily="34" charset="0"/>
                <a:ea typeface="Times New Roman" panose="02020603050405020304" pitchFamily="18" charset="0"/>
              </a:rPr>
              <a:t>Kerromme toiminnastamme, varsinkin somessa ​</a:t>
            </a:r>
            <a:endParaRPr lang="fi-FI" sz="2000" i="0">
              <a:effectLst/>
              <a:latin typeface="Arial" panose="020B0604020202020204" pitchFamily="34" charset="0"/>
              <a:ea typeface="Arial" panose="020B0604020202020204" pitchFamily="34" charset="0"/>
            </a:endParaRPr>
          </a:p>
          <a:p>
            <a:pPr marL="292100" indent="-285750">
              <a:lnSpc>
                <a:spcPct val="103000"/>
              </a:lnSpc>
              <a:spcAft>
                <a:spcPts val="25"/>
              </a:spcAft>
              <a:buFont typeface="Arial" panose="020B0604020202020204" pitchFamily="34" charset="0"/>
              <a:buChar char="•"/>
            </a:pPr>
            <a:r>
              <a:rPr lang="fi-FI" sz="2000" i="0">
                <a:effectLst/>
                <a:latin typeface="Arial" panose="020B0604020202020204" pitchFamily="34" charset="0"/>
                <a:ea typeface="Times New Roman" panose="02020603050405020304" pitchFamily="18" charset="0"/>
              </a:rPr>
              <a:t>Otamme mukaan eri taustaisia ja erilaisissa elämäntilanteissa olevia ihmisiä​</a:t>
            </a:r>
            <a:endParaRPr lang="fi-FI" sz="2000" i="0">
              <a:effectLst/>
              <a:latin typeface="Arial" panose="020B0604020202020204" pitchFamily="34" charset="0"/>
              <a:ea typeface="Arial" panose="020B0604020202020204" pitchFamily="34" charset="0"/>
            </a:endParaRPr>
          </a:p>
          <a:p>
            <a:pPr marL="292100" indent="-285750">
              <a:lnSpc>
                <a:spcPct val="103000"/>
              </a:lnSpc>
              <a:spcAft>
                <a:spcPts val="25"/>
              </a:spcAft>
              <a:buFont typeface="Arial" panose="020B0604020202020204" pitchFamily="34" charset="0"/>
              <a:buChar char="•"/>
            </a:pPr>
            <a:r>
              <a:rPr lang="fi-FI" sz="2000" i="0">
                <a:effectLst/>
                <a:latin typeface="Arial" panose="020B0604020202020204" pitchFamily="34" charset="0"/>
                <a:ea typeface="Times New Roman" panose="02020603050405020304" pitchFamily="18" charset="0"/>
              </a:rPr>
              <a:t>Menemme sinne missä nuoret ovat ja kutsumme heidät mukaan ​</a:t>
            </a:r>
            <a:endParaRPr lang="fi-FI" sz="2000" i="0">
              <a:effectLst/>
              <a:latin typeface="Arial" panose="020B0604020202020204" pitchFamily="34" charset="0"/>
              <a:ea typeface="Arial" panose="020B0604020202020204" pitchFamily="34" charset="0"/>
            </a:endParaRPr>
          </a:p>
          <a:p>
            <a:pPr marL="292100" indent="-285750">
              <a:lnSpc>
                <a:spcPct val="103000"/>
              </a:lnSpc>
              <a:spcAft>
                <a:spcPts val="25"/>
              </a:spcAft>
              <a:buFont typeface="Arial" panose="020B0604020202020204" pitchFamily="34" charset="0"/>
              <a:buChar char="•"/>
            </a:pPr>
            <a:r>
              <a:rPr lang="fi-FI" sz="2000" i="0">
                <a:effectLst/>
                <a:latin typeface="Arial" panose="020B0604020202020204" pitchFamily="34" charset="0"/>
                <a:ea typeface="Times New Roman" panose="02020603050405020304" pitchFamily="18" charset="0"/>
              </a:rPr>
              <a:t>Etsimme uusia toimintatapoja ja rakenteita jotta vastaamme avun tarpeisiin jatkossakin</a:t>
            </a:r>
            <a:endParaRPr lang="fi-FI" sz="2000" i="0">
              <a:effectLst/>
              <a:latin typeface="Arial" panose="020B0604020202020204" pitchFamily="34" charset="0"/>
              <a:ea typeface="Arial" panose="020B0604020202020204" pitchFamily="34" charset="0"/>
            </a:endParaRPr>
          </a:p>
          <a:p>
            <a:pPr marL="6350" indent="-6350">
              <a:lnSpc>
                <a:spcPct val="107000"/>
              </a:lnSpc>
              <a:spcAft>
                <a:spcPts val="890"/>
              </a:spcAft>
            </a:pPr>
            <a:r>
              <a:rPr lang="fi-FI" sz="1800" i="1">
                <a:solidFill>
                  <a:srgbClr val="000000"/>
                </a:solidFill>
                <a:effectLst/>
                <a:latin typeface="Arial" panose="020B0604020202020204" pitchFamily="34" charset="0"/>
                <a:ea typeface="Times New Roman" panose="02020603050405020304" pitchFamily="18" charset="0"/>
              </a:rPr>
              <a:t> </a:t>
            </a:r>
            <a:endParaRPr lang="fi-FI" sz="1800">
              <a:solidFill>
                <a:srgbClr val="000000"/>
              </a:solidFill>
              <a:effectLst/>
              <a:latin typeface="Arial" panose="020B0604020202020204" pitchFamily="34" charset="0"/>
              <a:ea typeface="Arial" panose="020B0604020202020204" pitchFamily="34" charset="0"/>
            </a:endParaRPr>
          </a:p>
          <a:p>
            <a:pPr marL="285750" indent="-285750">
              <a:buFontTx/>
              <a:buChar char="-"/>
            </a:pPr>
            <a:endParaRPr lang="fi-FI" sz="1600">
              <a:solidFill>
                <a:srgbClr val="000000"/>
              </a:solidFill>
              <a:effectLst/>
              <a:ea typeface="Arial" panose="020B0604020202020204" pitchFamily="34" charset="0"/>
            </a:endParaRPr>
          </a:p>
          <a:p>
            <a:pPr marL="285750" indent="-285750">
              <a:buFontTx/>
              <a:buChar char="-"/>
            </a:pPr>
            <a:endParaRPr lang="fi-FI" sz="1600"/>
          </a:p>
          <a:p>
            <a:pPr marL="285750" indent="-285750">
              <a:buFontTx/>
              <a:buChar char="-"/>
            </a:pPr>
            <a:endParaRPr lang="fi-FI" sz="1600">
              <a:solidFill>
                <a:srgbClr val="000000"/>
              </a:solidFill>
              <a:ea typeface="Arial" panose="020B0604020202020204" pitchFamily="34" charset="0"/>
            </a:endParaRPr>
          </a:p>
          <a:p>
            <a:pPr marL="285750" indent="-285750">
              <a:buFontTx/>
              <a:buChar char="-"/>
            </a:pPr>
            <a:endParaRPr lang="fi-FI" sz="1600">
              <a:effectLst/>
              <a:ea typeface="Calibri" panose="020F0502020204030204" pitchFamily="34" charset="0"/>
            </a:endParaRPr>
          </a:p>
          <a:p>
            <a:pPr>
              <a:lnSpc>
                <a:spcPct val="107000"/>
              </a:lnSpc>
              <a:spcAft>
                <a:spcPts val="800"/>
              </a:spcAft>
            </a:pPr>
            <a:r>
              <a:rPr lang="fi-FI" sz="1600">
                <a:effectLst/>
                <a:ea typeface="Calibri" panose="020F0502020204030204" pitchFamily="34" charset="0"/>
              </a:rPr>
              <a:t> </a:t>
            </a:r>
          </a:p>
          <a:p>
            <a:endParaRPr lang="fi-FI" sz="1600"/>
          </a:p>
        </p:txBody>
      </p:sp>
      <p:sp>
        <p:nvSpPr>
          <p:cNvPr id="2" name="Tekstin paikkamerkki 1">
            <a:extLst>
              <a:ext uri="{FF2B5EF4-FFF2-40B4-BE49-F238E27FC236}">
                <a16:creationId xmlns:a16="http://schemas.microsoft.com/office/drawing/2014/main" id="{5AB7BA78-5F3F-C7AD-0AE2-F3757BAA214D}"/>
              </a:ext>
            </a:extLst>
          </p:cNvPr>
          <p:cNvSpPr>
            <a:spLocks noGrp="1"/>
          </p:cNvSpPr>
          <p:nvPr>
            <p:ph type="body" idx="16"/>
          </p:nvPr>
        </p:nvSpPr>
        <p:spPr>
          <a:xfrm>
            <a:off x="883827" y="640759"/>
            <a:ext cx="10071555" cy="1009756"/>
          </a:xfrm>
        </p:spPr>
        <p:txBody>
          <a:bodyPr/>
          <a:lstStyle/>
          <a:p>
            <a:pPr>
              <a:spcBef>
                <a:spcPts val="0"/>
              </a:spcBef>
            </a:pPr>
            <a:r>
              <a:rPr lang="fi-FI" sz="2400">
                <a:effectLst/>
                <a:latin typeface="Arial" panose="020B0604020202020204" pitchFamily="34" charset="0"/>
                <a:ea typeface="Times New Roman" panose="02020603050405020304" pitchFamily="18" charset="0"/>
              </a:rPr>
              <a:t>Yleiskokouksen toimintasuositukset osastoille </a:t>
            </a:r>
          </a:p>
          <a:p>
            <a:pPr>
              <a:spcBef>
                <a:spcPts val="0"/>
              </a:spcBef>
            </a:pPr>
            <a:r>
              <a:rPr lang="fi-FI" sz="2400">
                <a:effectLst/>
                <a:latin typeface="Arial" panose="020B0604020202020204" pitchFamily="34" charset="0"/>
                <a:ea typeface="Times New Roman" panose="02020603050405020304" pitchFamily="18" charset="0"/>
              </a:rPr>
              <a:t>Yleiskokous 2023 Joensuu</a:t>
            </a:r>
            <a:endParaRPr lang="fi-FI" sz="2400">
              <a:effectLst/>
              <a:latin typeface="Arial" panose="020B0604020202020204" pitchFamily="34" charset="0"/>
              <a:ea typeface="Arial" panose="020B0604020202020204" pitchFamily="34" charset="0"/>
            </a:endParaRPr>
          </a:p>
          <a:p>
            <a:pPr>
              <a:spcBef>
                <a:spcPts val="0"/>
              </a:spcBef>
            </a:pPr>
            <a:endParaRPr lang="fi-FI" sz="2400"/>
          </a:p>
        </p:txBody>
      </p:sp>
    </p:spTree>
    <p:extLst>
      <p:ext uri="{BB962C8B-B14F-4D97-AF65-F5344CB8AC3E}">
        <p14:creationId xmlns:p14="http://schemas.microsoft.com/office/powerpoint/2010/main" val="143713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C60D990-0DC1-C439-F3DB-4B55A03DBF2D}"/>
              </a:ext>
            </a:extLst>
          </p:cNvPr>
          <p:cNvSpPr>
            <a:spLocks noGrp="1"/>
          </p:cNvSpPr>
          <p:nvPr>
            <p:ph type="body" idx="14"/>
          </p:nvPr>
        </p:nvSpPr>
        <p:spPr>
          <a:xfrm>
            <a:off x="592664" y="1489075"/>
            <a:ext cx="5181602" cy="3534125"/>
          </a:xfrm>
        </p:spPr>
        <p:txBody>
          <a:bodyPr/>
          <a:lstStyle/>
          <a:p>
            <a:pPr marL="0" indent="0">
              <a:buNone/>
            </a:pPr>
            <a:r>
              <a:rPr lang="fi-FI" sz="2000" b="1"/>
              <a:t>Uusia ihmisiä</a:t>
            </a:r>
          </a:p>
          <a:p>
            <a:pPr marL="342900" indent="-342900">
              <a:buFont typeface="Arial" panose="020B0604020202020204" pitchFamily="34" charset="0"/>
              <a:buChar char="•"/>
            </a:pPr>
            <a:r>
              <a:rPr lang="fi-FI" sz="2000"/>
              <a:t>Uusia vapaaehtoisia</a:t>
            </a:r>
          </a:p>
          <a:p>
            <a:pPr marL="342900" indent="-342900">
              <a:buFont typeface="Arial" panose="020B0604020202020204" pitchFamily="34" charset="0"/>
              <a:buChar char="•"/>
            </a:pPr>
            <a:r>
              <a:rPr lang="fi-FI" sz="2000"/>
              <a:t>Uusia jäseniä</a:t>
            </a:r>
          </a:p>
          <a:p>
            <a:pPr marL="342900" indent="-342900">
              <a:buFont typeface="Arial" panose="020B0604020202020204" pitchFamily="34" charset="0"/>
              <a:buChar char="•"/>
            </a:pPr>
            <a:r>
              <a:rPr lang="fi-FI" sz="2000"/>
              <a:t>Valmius ottaa vastaan isoja määriä vapaaehtoisia</a:t>
            </a:r>
          </a:p>
          <a:p>
            <a:pPr marL="0" indent="0">
              <a:buNone/>
            </a:pPr>
            <a:endParaRPr lang="fi-FI" sz="2000"/>
          </a:p>
          <a:p>
            <a:pPr marL="0" indent="0">
              <a:buNone/>
            </a:pPr>
            <a:r>
              <a:rPr lang="fi-FI" sz="2000" b="1"/>
              <a:t>Lisää näkyvyyttä</a:t>
            </a:r>
          </a:p>
          <a:p>
            <a:pPr marL="342900" indent="-342900">
              <a:buFont typeface="Arial" panose="020B0604020202020204" pitchFamily="34" charset="0"/>
              <a:buChar char="•"/>
            </a:pPr>
            <a:r>
              <a:rPr lang="fi-FI" sz="2000"/>
              <a:t>Lisätään ihmisten tietoisuutta Punaisen Ristin toiminnasta.</a:t>
            </a:r>
          </a:p>
          <a:p>
            <a:pPr marL="342900" indent="-342900">
              <a:buFont typeface="Arial" panose="020B0604020202020204" pitchFamily="34" charset="0"/>
              <a:buChar char="•"/>
            </a:pPr>
            <a:r>
              <a:rPr lang="fi-FI" sz="2000"/>
              <a:t>Näkyvyys auttaa meitä tavoittamaan uusia ihmisiä.</a:t>
            </a:r>
          </a:p>
          <a:p>
            <a:pPr marL="342900" indent="-342900">
              <a:buFont typeface="Arial" panose="020B0604020202020204" pitchFamily="34" charset="0"/>
              <a:buChar char="•"/>
            </a:pPr>
            <a:r>
              <a:rPr lang="fi-FI" sz="2000"/>
              <a:t>Haluamme olla valmiina auttamaan koko piirin alueella.</a:t>
            </a:r>
          </a:p>
          <a:p>
            <a:pPr marL="0" indent="0">
              <a:buNone/>
            </a:pPr>
            <a:endParaRPr lang="fi-FI" sz="2000"/>
          </a:p>
          <a:p>
            <a:endParaRPr lang="fi-FI"/>
          </a:p>
        </p:txBody>
      </p:sp>
      <p:sp>
        <p:nvSpPr>
          <p:cNvPr id="6" name="Tekstin paikkamerkki 5">
            <a:extLst>
              <a:ext uri="{FF2B5EF4-FFF2-40B4-BE49-F238E27FC236}">
                <a16:creationId xmlns:a16="http://schemas.microsoft.com/office/drawing/2014/main" id="{4BCD4D10-8157-7A3A-1CC1-8B0660445651}"/>
              </a:ext>
            </a:extLst>
          </p:cNvPr>
          <p:cNvSpPr>
            <a:spLocks noGrp="1"/>
          </p:cNvSpPr>
          <p:nvPr>
            <p:ph type="body" idx="15"/>
          </p:nvPr>
        </p:nvSpPr>
        <p:spPr>
          <a:xfrm>
            <a:off x="6417734" y="1489074"/>
            <a:ext cx="5181602" cy="3534125"/>
          </a:xfrm>
        </p:spPr>
        <p:txBody>
          <a:bodyPr/>
          <a:lstStyle/>
          <a:p>
            <a:pPr marL="0" indent="0">
              <a:buNone/>
            </a:pPr>
            <a:r>
              <a:rPr lang="fi-FI" sz="2000" b="1"/>
              <a:t>Rasismia ja syrjintää vastaan</a:t>
            </a:r>
          </a:p>
          <a:p>
            <a:pPr marL="342900" indent="-342900">
              <a:buFont typeface="Arial" panose="020B0604020202020204" pitchFamily="34" charset="0"/>
              <a:buChar char="•"/>
            </a:pPr>
            <a:r>
              <a:rPr lang="fi-FI" sz="2000"/>
              <a:t>Kehitämme toimintamme saavutettavuutta ja esteettömyyttä</a:t>
            </a:r>
          </a:p>
          <a:p>
            <a:pPr marL="342900" indent="-342900">
              <a:buFont typeface="Arial" panose="020B0604020202020204" pitchFamily="34" charset="0"/>
              <a:buChar char="•"/>
            </a:pPr>
            <a:r>
              <a:rPr lang="fi-FI" sz="2000"/>
              <a:t>Oma toimintamme on syrjimätöntä ja rasismista vapaata.</a:t>
            </a:r>
          </a:p>
          <a:p>
            <a:pPr marL="342900" indent="-342900">
              <a:buFont typeface="Arial" panose="020B0604020202020204" pitchFamily="34" charset="0"/>
              <a:buChar char="•"/>
            </a:pPr>
            <a:r>
              <a:rPr lang="fi-FI" sz="2000"/>
              <a:t>Eri taustoista tulevat pääsevät helposti mukaan toimintaamme</a:t>
            </a:r>
          </a:p>
          <a:p>
            <a:pPr marL="0" indent="0">
              <a:buNone/>
            </a:pPr>
            <a:endParaRPr lang="fi-FI" sz="2000" b="1"/>
          </a:p>
          <a:p>
            <a:pPr marL="0" indent="0">
              <a:buNone/>
            </a:pPr>
            <a:r>
              <a:rPr lang="fi-FI" sz="2000" b="1"/>
              <a:t>Nuoret mukaan</a:t>
            </a:r>
          </a:p>
          <a:p>
            <a:pPr marL="342900" indent="-342900">
              <a:buFont typeface="Arial" panose="020B0604020202020204" pitchFamily="34" charset="0"/>
              <a:buChar char="•"/>
            </a:pPr>
            <a:r>
              <a:rPr lang="fi-FI" sz="2000"/>
              <a:t>Koulu- ja oppilaitosyhteistyö</a:t>
            </a:r>
          </a:p>
          <a:p>
            <a:pPr marL="342900" indent="-342900">
              <a:buFont typeface="Arial" panose="020B0604020202020204" pitchFamily="34" charset="0"/>
              <a:buChar char="•"/>
            </a:pPr>
            <a:r>
              <a:rPr lang="fi-FI" sz="2000"/>
              <a:t>Kohtaamiskahvilat</a:t>
            </a:r>
          </a:p>
          <a:p>
            <a:pPr marL="342900" indent="-342900">
              <a:buFont typeface="Arial" panose="020B0604020202020204" pitchFamily="34" charset="0"/>
              <a:buChar char="•"/>
            </a:pPr>
            <a:r>
              <a:rPr lang="fi-FI" sz="2000"/>
              <a:t>Jokaisen osaston hallitukseen yksi alle 29-vuotias</a:t>
            </a:r>
          </a:p>
          <a:p>
            <a:endParaRPr lang="fi-FI"/>
          </a:p>
        </p:txBody>
      </p:sp>
      <p:sp>
        <p:nvSpPr>
          <p:cNvPr id="2" name="Otsikko 1">
            <a:extLst>
              <a:ext uri="{FF2B5EF4-FFF2-40B4-BE49-F238E27FC236}">
                <a16:creationId xmlns:a16="http://schemas.microsoft.com/office/drawing/2014/main" id="{B384EBFC-A409-BFB4-B510-495FD8CD4F03}"/>
              </a:ext>
            </a:extLst>
          </p:cNvPr>
          <p:cNvSpPr>
            <a:spLocks noGrp="1"/>
          </p:cNvSpPr>
          <p:nvPr>
            <p:ph type="title" idx="4294967295"/>
          </p:nvPr>
        </p:nvSpPr>
        <p:spPr>
          <a:xfrm>
            <a:off x="516466" y="255059"/>
            <a:ext cx="10515600" cy="1325563"/>
          </a:xfrm>
        </p:spPr>
        <p:txBody>
          <a:bodyPr/>
          <a:lstStyle/>
          <a:p>
            <a:r>
              <a:rPr lang="fi-FI" sz="3600">
                <a:latin typeface="Arial" panose="020B0604020202020204" pitchFamily="34" charset="0"/>
                <a:cs typeface="Arial" panose="020B0604020202020204" pitchFamily="34" charset="0"/>
              </a:rPr>
              <a:t>Kaakkois-Suomen piirin päätavoitteet 2024-26</a:t>
            </a:r>
          </a:p>
        </p:txBody>
      </p:sp>
      <p:sp>
        <p:nvSpPr>
          <p:cNvPr id="7" name="Tekstin paikkamerkki 4">
            <a:extLst>
              <a:ext uri="{FF2B5EF4-FFF2-40B4-BE49-F238E27FC236}">
                <a16:creationId xmlns:a16="http://schemas.microsoft.com/office/drawing/2014/main" id="{AD511199-5B97-619E-1AEC-846B0D9949E7}"/>
              </a:ext>
            </a:extLst>
          </p:cNvPr>
          <p:cNvSpPr txBox="1">
            <a:spLocks/>
          </p:cNvSpPr>
          <p:nvPr/>
        </p:nvSpPr>
        <p:spPr>
          <a:xfrm>
            <a:off x="1490133" y="6121400"/>
            <a:ext cx="8898465" cy="61806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2400" b="1">
                <a:solidFill>
                  <a:schemeClr val="accent1"/>
                </a:solidFill>
              </a:rPr>
              <a:t>Näihin piiri suuntaa erityisesti tukea vuosina 2024 – 2026! </a:t>
            </a:r>
          </a:p>
          <a:p>
            <a:endParaRPr lang="fi-FI"/>
          </a:p>
        </p:txBody>
      </p:sp>
    </p:spTree>
    <p:extLst>
      <p:ext uri="{BB962C8B-B14F-4D97-AF65-F5344CB8AC3E}">
        <p14:creationId xmlns:p14="http://schemas.microsoft.com/office/powerpoint/2010/main" val="3896905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2CBFAC8-A2E2-4C94-B498-2792EC9772AF}"/>
              </a:ext>
            </a:extLst>
          </p:cNvPr>
          <p:cNvSpPr>
            <a:spLocks noGrp="1"/>
          </p:cNvSpPr>
          <p:nvPr>
            <p:ph type="body" idx="14"/>
          </p:nvPr>
        </p:nvSpPr>
        <p:spPr>
          <a:xfrm>
            <a:off x="286197" y="948753"/>
            <a:ext cx="5562764" cy="3890449"/>
          </a:xfrm>
        </p:spPr>
        <p:txBody>
          <a:bodyPr vert="horz" lIns="91435" tIns="45717" rIns="91435" bIns="45717" rtlCol="0" anchor="ctr">
            <a:noAutofit/>
          </a:bodyPr>
          <a:lstStyle/>
          <a:p>
            <a:endParaRPr lang="en-US" sz="2400">
              <a:latin typeface="+mn-lt"/>
              <a:cs typeface="+mn-cs"/>
            </a:endParaRPr>
          </a:p>
          <a:p>
            <a:r>
              <a:rPr lang="fi-FI" sz="2200" b="1">
                <a:effectLst/>
                <a:latin typeface="Arial" panose="020B0604020202020204" pitchFamily="34" charset="0"/>
                <a:ea typeface="Calibri" panose="020F0502020204030204" pitchFamily="34" charset="0"/>
              </a:rPr>
              <a:t>PÄÄTAVOITE 1: Apu löytyy läheltä</a:t>
            </a:r>
          </a:p>
          <a:p>
            <a:endParaRPr lang="en-US" sz="2400">
              <a:latin typeface="+mn-lt"/>
              <a:cs typeface="+mn-cs"/>
            </a:endParaRPr>
          </a:p>
          <a:p>
            <a:endParaRPr lang="en-US" sz="2400">
              <a:latin typeface="+mn-lt"/>
              <a:cs typeface="+mn-cs"/>
            </a:endParaRPr>
          </a:p>
          <a:p>
            <a:r>
              <a:rPr lang="en-US" sz="2000" err="1">
                <a:latin typeface="Arial" panose="020B0604020202020204" pitchFamily="34" charset="0"/>
              </a:rPr>
              <a:t>Suomen</a:t>
            </a:r>
            <a:r>
              <a:rPr lang="en-US" sz="2000">
                <a:latin typeface="Arial" panose="020B0604020202020204" pitchFamily="34" charset="0"/>
              </a:rPr>
              <a:t> </a:t>
            </a:r>
            <a:r>
              <a:rPr lang="en-US" sz="2000" err="1">
                <a:latin typeface="Arial" panose="020B0604020202020204" pitchFamily="34" charset="0"/>
              </a:rPr>
              <a:t>Punainen</a:t>
            </a:r>
            <a:r>
              <a:rPr lang="en-US" sz="2000">
                <a:latin typeface="Arial" panose="020B0604020202020204" pitchFamily="34" charset="0"/>
              </a:rPr>
              <a:t> </a:t>
            </a:r>
            <a:r>
              <a:rPr lang="en-US" sz="2000" err="1">
                <a:latin typeface="Arial" panose="020B0604020202020204" pitchFamily="34" charset="0"/>
              </a:rPr>
              <a:t>Risti</a:t>
            </a:r>
            <a:r>
              <a:rPr lang="en-US" sz="2000">
                <a:latin typeface="Arial" panose="020B0604020202020204" pitchFamily="34" charset="0"/>
              </a:rPr>
              <a:t> on </a:t>
            </a:r>
            <a:r>
              <a:rPr lang="en-US" sz="2000" err="1">
                <a:latin typeface="Arial" panose="020B0604020202020204" pitchFamily="34" charset="0"/>
              </a:rPr>
              <a:t>johtava</a:t>
            </a:r>
            <a:r>
              <a:rPr lang="en-US" sz="2000">
                <a:latin typeface="Arial" panose="020B0604020202020204" pitchFamily="34" charset="0"/>
              </a:rPr>
              <a:t> </a:t>
            </a:r>
            <a:r>
              <a:rPr lang="en-US" sz="2000" err="1">
                <a:latin typeface="Arial" panose="020B0604020202020204" pitchFamily="34" charset="0"/>
              </a:rPr>
              <a:t>valmiusjärjestö</a:t>
            </a:r>
            <a:r>
              <a:rPr lang="en-US" sz="2000">
                <a:latin typeface="Arial" panose="020B0604020202020204" pitchFamily="34" charset="0"/>
              </a:rPr>
              <a:t>, </a:t>
            </a:r>
            <a:r>
              <a:rPr lang="en-US" sz="2000" err="1">
                <a:latin typeface="Arial" panose="020B0604020202020204" pitchFamily="34" charset="0"/>
              </a:rPr>
              <a:t>jonka</a:t>
            </a:r>
            <a:r>
              <a:rPr lang="en-US" sz="2000">
                <a:latin typeface="Arial" panose="020B0604020202020204" pitchFamily="34" charset="0"/>
              </a:rPr>
              <a:t> </a:t>
            </a:r>
            <a:r>
              <a:rPr lang="en-US" sz="2000" err="1">
                <a:latin typeface="Arial" panose="020B0604020202020204" pitchFamily="34" charset="0"/>
              </a:rPr>
              <a:t>kaikki</a:t>
            </a:r>
            <a:r>
              <a:rPr lang="en-US" sz="2000">
                <a:latin typeface="Arial" panose="020B0604020202020204" pitchFamily="34" charset="0"/>
              </a:rPr>
              <a:t> </a:t>
            </a:r>
            <a:r>
              <a:rPr lang="en-US" sz="2000" err="1">
                <a:latin typeface="Arial" panose="020B0604020202020204" pitchFamily="34" charset="0"/>
              </a:rPr>
              <a:t>toiminta</a:t>
            </a:r>
            <a:r>
              <a:rPr lang="en-US" sz="2000">
                <a:latin typeface="Arial" panose="020B0604020202020204" pitchFamily="34" charset="0"/>
              </a:rPr>
              <a:t> </a:t>
            </a:r>
            <a:r>
              <a:rPr lang="en-US" sz="2000" err="1">
                <a:latin typeface="Arial" panose="020B0604020202020204" pitchFamily="34" charset="0"/>
              </a:rPr>
              <a:t>tukee</a:t>
            </a:r>
            <a:r>
              <a:rPr lang="en-US" sz="2000">
                <a:latin typeface="Arial" panose="020B0604020202020204" pitchFamily="34" charset="0"/>
              </a:rPr>
              <a:t> </a:t>
            </a:r>
            <a:r>
              <a:rPr lang="en-US" sz="2000" err="1">
                <a:latin typeface="Arial" panose="020B0604020202020204" pitchFamily="34" charset="0"/>
              </a:rPr>
              <a:t>auttamisvalmiutta</a:t>
            </a:r>
            <a:r>
              <a:rPr lang="en-US" sz="2000">
                <a:latin typeface="Arial" panose="020B0604020202020204" pitchFamily="34" charset="0"/>
              </a:rPr>
              <a:t>. </a:t>
            </a:r>
          </a:p>
          <a:p>
            <a:endParaRPr lang="en-US" sz="2000">
              <a:latin typeface="Arial" panose="020B0604020202020204" pitchFamily="34" charset="0"/>
            </a:endParaRPr>
          </a:p>
          <a:p>
            <a:r>
              <a:rPr lang="en-US" sz="2000" err="1">
                <a:latin typeface="Arial" panose="020B0604020202020204" pitchFamily="34" charset="0"/>
              </a:rPr>
              <a:t>Auttamisen</a:t>
            </a:r>
            <a:r>
              <a:rPr lang="en-US" sz="2000">
                <a:latin typeface="Arial" panose="020B0604020202020204" pitchFamily="34" charset="0"/>
              </a:rPr>
              <a:t> </a:t>
            </a:r>
            <a:r>
              <a:rPr lang="en-US" sz="2000" err="1">
                <a:latin typeface="Arial" panose="020B0604020202020204" pitchFamily="34" charset="0"/>
              </a:rPr>
              <a:t>perusta</a:t>
            </a:r>
            <a:r>
              <a:rPr lang="en-US" sz="2000">
                <a:latin typeface="Arial" panose="020B0604020202020204" pitchFamily="34" charset="0"/>
              </a:rPr>
              <a:t> on </a:t>
            </a:r>
            <a:r>
              <a:rPr lang="en-US" sz="2000" err="1">
                <a:latin typeface="Arial" panose="020B0604020202020204" pitchFamily="34" charset="0"/>
              </a:rPr>
              <a:t>vahvassa</a:t>
            </a:r>
            <a:r>
              <a:rPr lang="en-US" sz="2000">
                <a:latin typeface="Arial" panose="020B0604020202020204" pitchFamily="34" charset="0"/>
              </a:rPr>
              <a:t> </a:t>
            </a:r>
            <a:r>
              <a:rPr lang="en-US" sz="2000" err="1">
                <a:latin typeface="Arial" panose="020B0604020202020204" pitchFamily="34" charset="0"/>
              </a:rPr>
              <a:t>paikalliseen</a:t>
            </a:r>
            <a:r>
              <a:rPr lang="en-US" sz="2000">
                <a:latin typeface="Arial" panose="020B0604020202020204" pitchFamily="34" charset="0"/>
              </a:rPr>
              <a:t> </a:t>
            </a:r>
            <a:r>
              <a:rPr lang="en-US" sz="2000" err="1">
                <a:latin typeface="Arial" panose="020B0604020202020204" pitchFamily="34" charset="0"/>
              </a:rPr>
              <a:t>vapaaehtoistoimintaan</a:t>
            </a:r>
            <a:r>
              <a:rPr lang="en-US" sz="2000">
                <a:latin typeface="Arial" panose="020B0604020202020204" pitchFamily="34" charset="0"/>
              </a:rPr>
              <a:t> </a:t>
            </a:r>
            <a:r>
              <a:rPr lang="en-US" sz="2000" err="1">
                <a:latin typeface="Arial" panose="020B0604020202020204" pitchFamily="34" charset="0"/>
              </a:rPr>
              <a:t>perustuvassa</a:t>
            </a:r>
            <a:r>
              <a:rPr lang="en-US" sz="2000">
                <a:latin typeface="Arial" panose="020B0604020202020204" pitchFamily="34" charset="0"/>
              </a:rPr>
              <a:t> </a:t>
            </a:r>
            <a:r>
              <a:rPr lang="en-US" sz="2000" err="1">
                <a:latin typeface="Arial" panose="020B0604020202020204" pitchFamily="34" charset="0"/>
              </a:rPr>
              <a:t>valmiudessa</a:t>
            </a:r>
            <a:r>
              <a:rPr lang="en-US" sz="2000">
                <a:latin typeface="Arial" panose="020B0604020202020204" pitchFamily="34" charset="0"/>
              </a:rPr>
              <a:t>.</a:t>
            </a:r>
          </a:p>
          <a:p>
            <a:endParaRPr lang="en-US" sz="2000">
              <a:latin typeface="Arial" panose="020B0604020202020204" pitchFamily="34" charset="0"/>
            </a:endParaRPr>
          </a:p>
          <a:p>
            <a:r>
              <a:rPr lang="en-US" sz="2000" err="1">
                <a:latin typeface="Arial" panose="020B0604020202020204" pitchFamily="34" charset="0"/>
              </a:rPr>
              <a:t>Apu</a:t>
            </a:r>
            <a:r>
              <a:rPr lang="en-US" sz="2000">
                <a:latin typeface="Arial" panose="020B0604020202020204" pitchFamily="34" charset="0"/>
              </a:rPr>
              <a:t> </a:t>
            </a:r>
            <a:r>
              <a:rPr lang="en-US" sz="2000" err="1">
                <a:latin typeface="Arial" panose="020B0604020202020204" pitchFamily="34" charset="0"/>
              </a:rPr>
              <a:t>tavoittaa</a:t>
            </a:r>
            <a:r>
              <a:rPr lang="en-US" sz="2000">
                <a:latin typeface="Arial" panose="020B0604020202020204" pitchFamily="34" charset="0"/>
              </a:rPr>
              <a:t> </a:t>
            </a:r>
            <a:r>
              <a:rPr lang="en-US" sz="2000" err="1">
                <a:latin typeface="Arial" panose="020B0604020202020204" pitchFamily="34" charset="0"/>
              </a:rPr>
              <a:t>erityisesti</a:t>
            </a:r>
            <a:r>
              <a:rPr lang="en-US" sz="2000">
                <a:latin typeface="Arial" panose="020B0604020202020204" pitchFamily="34" charset="0"/>
              </a:rPr>
              <a:t> </a:t>
            </a:r>
            <a:r>
              <a:rPr lang="en-US" sz="2000" err="1">
                <a:latin typeface="Arial" panose="020B0604020202020204" pitchFamily="34" charset="0"/>
              </a:rPr>
              <a:t>heikoimmassa</a:t>
            </a:r>
            <a:r>
              <a:rPr lang="en-US" sz="2000">
                <a:latin typeface="Arial" panose="020B0604020202020204" pitchFamily="34" charset="0"/>
              </a:rPr>
              <a:t> </a:t>
            </a:r>
            <a:r>
              <a:rPr lang="en-US" sz="2000" err="1">
                <a:latin typeface="Arial" panose="020B0604020202020204" pitchFamily="34" charset="0"/>
              </a:rPr>
              <a:t>asemassa</a:t>
            </a:r>
            <a:r>
              <a:rPr lang="en-US" sz="2000">
                <a:latin typeface="Arial" panose="020B0604020202020204" pitchFamily="34" charset="0"/>
              </a:rPr>
              <a:t> </a:t>
            </a:r>
            <a:r>
              <a:rPr lang="en-US" sz="2000" err="1">
                <a:latin typeface="Arial" panose="020B0604020202020204" pitchFamily="34" charset="0"/>
              </a:rPr>
              <a:t>olevia</a:t>
            </a:r>
            <a:r>
              <a:rPr lang="en-US" sz="2000">
                <a:latin typeface="Arial" panose="020B0604020202020204" pitchFamily="34" charset="0"/>
              </a:rPr>
              <a:t> </a:t>
            </a:r>
            <a:r>
              <a:rPr lang="en-US" sz="2000" err="1">
                <a:latin typeface="Arial" panose="020B0604020202020204" pitchFamily="34" charset="0"/>
              </a:rPr>
              <a:t>ihmisiä</a:t>
            </a:r>
            <a:r>
              <a:rPr lang="en-US" sz="2000">
                <a:latin typeface="Arial" panose="020B0604020202020204" pitchFamily="34" charset="0"/>
              </a:rPr>
              <a:t>. </a:t>
            </a:r>
          </a:p>
          <a:p>
            <a:endParaRPr lang="en-US" sz="2000">
              <a:latin typeface="Arial" panose="020B0604020202020204" pitchFamily="34" charset="0"/>
            </a:endParaRPr>
          </a:p>
          <a:p>
            <a:r>
              <a:rPr lang="en-US" sz="2000" err="1">
                <a:latin typeface="Arial" panose="020B0604020202020204" pitchFamily="34" charset="0"/>
              </a:rPr>
              <a:t>Erityinen</a:t>
            </a:r>
            <a:r>
              <a:rPr lang="en-US" sz="2000">
                <a:latin typeface="Arial" panose="020B0604020202020204" pitchFamily="34" charset="0"/>
              </a:rPr>
              <a:t> </a:t>
            </a:r>
            <a:r>
              <a:rPr lang="en-US" sz="2000" err="1">
                <a:latin typeface="Arial" panose="020B0604020202020204" pitchFamily="34" charset="0"/>
              </a:rPr>
              <a:t>rooli</a:t>
            </a:r>
            <a:r>
              <a:rPr lang="en-US" sz="2000">
                <a:latin typeface="Arial" panose="020B0604020202020204" pitchFamily="34" charset="0"/>
              </a:rPr>
              <a:t> </a:t>
            </a:r>
            <a:r>
              <a:rPr lang="en-US" sz="2000" err="1">
                <a:latin typeface="Arial" panose="020B0604020202020204" pitchFamily="34" charset="0"/>
              </a:rPr>
              <a:t>avustaa</a:t>
            </a:r>
            <a:r>
              <a:rPr lang="en-US" sz="2000">
                <a:latin typeface="Arial" panose="020B0604020202020204" pitchFamily="34" charset="0"/>
              </a:rPr>
              <a:t> </a:t>
            </a:r>
            <a:r>
              <a:rPr lang="en-US" sz="2000" err="1">
                <a:latin typeface="Arial" panose="020B0604020202020204" pitchFamily="34" charset="0"/>
              </a:rPr>
              <a:t>viranomaisten</a:t>
            </a:r>
            <a:r>
              <a:rPr lang="en-US" sz="2000">
                <a:latin typeface="Arial" panose="020B0604020202020204" pitchFamily="34" charset="0"/>
              </a:rPr>
              <a:t> </a:t>
            </a:r>
            <a:r>
              <a:rPr lang="en-US" sz="2000" err="1">
                <a:latin typeface="Arial" panose="020B0604020202020204" pitchFamily="34" charset="0"/>
              </a:rPr>
              <a:t>työtä</a:t>
            </a:r>
            <a:r>
              <a:rPr lang="en-US" sz="2000">
                <a:latin typeface="Arial" panose="020B0604020202020204" pitchFamily="34" charset="0"/>
              </a:rPr>
              <a:t> </a:t>
            </a:r>
            <a:r>
              <a:rPr lang="en-US" sz="2000" err="1">
                <a:latin typeface="Arial" panose="020B0604020202020204" pitchFamily="34" charset="0"/>
              </a:rPr>
              <a:t>äkillisissä</a:t>
            </a:r>
            <a:r>
              <a:rPr lang="en-US" sz="2000">
                <a:latin typeface="Arial" panose="020B0604020202020204" pitchFamily="34" charset="0"/>
              </a:rPr>
              <a:t> </a:t>
            </a:r>
            <a:r>
              <a:rPr lang="en-US" sz="2000" err="1">
                <a:latin typeface="Arial" panose="020B0604020202020204" pitchFamily="34" charset="0"/>
              </a:rPr>
              <a:t>onnettomuus</a:t>
            </a:r>
            <a:r>
              <a:rPr lang="en-US" sz="2000">
                <a:latin typeface="Arial" panose="020B0604020202020204" pitchFamily="34" charset="0"/>
              </a:rPr>
              <a:t>- tai </a:t>
            </a:r>
            <a:r>
              <a:rPr lang="en-US" sz="2000" err="1">
                <a:latin typeface="Arial" panose="020B0604020202020204" pitchFamily="34" charset="0"/>
              </a:rPr>
              <a:t>häiriötilanteissa</a:t>
            </a:r>
            <a:endParaRPr lang="en-US" sz="2000">
              <a:latin typeface="Arial" panose="020B0604020202020204" pitchFamily="34" charset="0"/>
            </a:endParaRPr>
          </a:p>
        </p:txBody>
      </p:sp>
      <p:sp>
        <p:nvSpPr>
          <p:cNvPr id="4" name="Kuvan paikkamerkki 3">
            <a:extLst>
              <a:ext uri="{FF2B5EF4-FFF2-40B4-BE49-F238E27FC236}">
                <a16:creationId xmlns:a16="http://schemas.microsoft.com/office/drawing/2014/main" id="{4945B48F-090E-8979-9FFB-C87D3AB1FC0A}"/>
              </a:ext>
            </a:extLst>
          </p:cNvPr>
          <p:cNvSpPr>
            <a:spLocks noGrp="1"/>
          </p:cNvSpPr>
          <p:nvPr>
            <p:ph type="pic" sz="quarter" idx="15"/>
          </p:nvPr>
        </p:nvSpPr>
        <p:spPr/>
        <p:txBody>
          <a:bodyPr/>
          <a:lstStyle/>
          <a:p>
            <a:endParaRPr lang="fi-FI"/>
          </a:p>
        </p:txBody>
      </p:sp>
      <p:pic>
        <p:nvPicPr>
          <p:cNvPr id="7" name="Kuva 6" descr="Kuva, joka sisältää kohteen henkilö, vaate, punainen, joukkue&#10;&#10;Kuvaus luotu automaattisesti">
            <a:extLst>
              <a:ext uri="{FF2B5EF4-FFF2-40B4-BE49-F238E27FC236}">
                <a16:creationId xmlns:a16="http://schemas.microsoft.com/office/drawing/2014/main" id="{50ED85D7-DDE5-F086-3206-5F8F4EBB4A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1" y="361"/>
            <a:ext cx="6138732" cy="6857281"/>
          </a:xfrm>
          <a:prstGeom prst="rect">
            <a:avLst/>
          </a:prstGeom>
        </p:spPr>
      </p:pic>
    </p:spTree>
    <p:extLst>
      <p:ext uri="{BB962C8B-B14F-4D97-AF65-F5344CB8AC3E}">
        <p14:creationId xmlns:p14="http://schemas.microsoft.com/office/powerpoint/2010/main" val="373927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8165D1-11FA-14C6-F088-E836AD306EA1}"/>
              </a:ext>
            </a:extLst>
          </p:cNvPr>
          <p:cNvSpPr>
            <a:spLocks noGrp="1"/>
          </p:cNvSpPr>
          <p:nvPr>
            <p:ph type="title"/>
          </p:nvPr>
        </p:nvSpPr>
        <p:spPr>
          <a:xfrm>
            <a:off x="5505855" y="364232"/>
            <a:ext cx="5646054" cy="781750"/>
          </a:xfrm>
        </p:spPr>
        <p:txBody>
          <a:bodyPr/>
          <a:lstStyle/>
          <a:p>
            <a:r>
              <a:rPr lang="fi-FI" sz="2400">
                <a:solidFill>
                  <a:srgbClr val="C00000"/>
                </a:solidFill>
              </a:rPr>
              <a:t>Vahvistamme paikallista valmiutta </a:t>
            </a:r>
            <a:br>
              <a:rPr lang="fi-FI" sz="2400">
                <a:solidFill>
                  <a:srgbClr val="C00000"/>
                </a:solidFill>
              </a:rPr>
            </a:br>
            <a:endParaRPr lang="fi-FI" sz="2400">
              <a:solidFill>
                <a:srgbClr val="C00000"/>
              </a:solidFill>
            </a:endParaRPr>
          </a:p>
        </p:txBody>
      </p:sp>
      <p:sp>
        <p:nvSpPr>
          <p:cNvPr id="4" name="Tekstiruutu 3">
            <a:extLst>
              <a:ext uri="{FF2B5EF4-FFF2-40B4-BE49-F238E27FC236}">
                <a16:creationId xmlns:a16="http://schemas.microsoft.com/office/drawing/2014/main" id="{D428B504-6303-19CA-0735-E6475821AD68}"/>
              </a:ext>
            </a:extLst>
          </p:cNvPr>
          <p:cNvSpPr txBox="1"/>
          <p:nvPr/>
        </p:nvSpPr>
        <p:spPr>
          <a:xfrm>
            <a:off x="5063787" y="921345"/>
            <a:ext cx="6410228" cy="5847755"/>
          </a:xfrm>
          <a:prstGeom prst="rect">
            <a:avLst/>
          </a:prstGeom>
          <a:noFill/>
        </p:spPr>
        <p:txBody>
          <a:bodyPr wrap="square" rtlCol="0">
            <a:spAutoFit/>
          </a:bodyPr>
          <a:lstStyle/>
          <a:p>
            <a:pPr marL="742950" lvl="1" indent="-285750">
              <a:spcBef>
                <a:spcPts val="1000"/>
              </a:spcBef>
              <a:buFont typeface="Arial" panose="020B0604020202020204" pitchFamily="34" charset="0"/>
              <a:buChar char="•"/>
            </a:pPr>
            <a:r>
              <a:rPr lang="fi-FI" dirty="0">
                <a:latin typeface="Arial" panose="020B0604020202020204" pitchFamily="34" charset="0"/>
                <a:cs typeface="Arial" panose="020B0604020202020204" pitchFamily="34" charset="0"/>
              </a:rPr>
              <a:t>Päivitämme  osaston valmiussuunnitelman vuosittain ja käymme sen läpi osaston toimintaryhmien kanssa. </a:t>
            </a:r>
          </a:p>
          <a:p>
            <a:pPr marL="742950" lvl="1" indent="-285750">
              <a:spcBef>
                <a:spcPts val="1000"/>
              </a:spcBef>
              <a:buFont typeface="Arial" panose="020B0604020202020204" pitchFamily="34" charset="0"/>
              <a:buChar char="•"/>
            </a:pPr>
            <a:r>
              <a:rPr lang="fi-FI" dirty="0">
                <a:latin typeface="Arial" panose="020B0604020202020204" pitchFamily="34" charset="0"/>
                <a:cs typeface="Arial" panose="020B0604020202020204" pitchFamily="34" charset="0"/>
              </a:rPr>
              <a:t>Osallistumme alueellisen valmiussuunnitelman päivittämiseen ja hyödynnämme valmiusharjoituksissa valmiussuunnitelmaa.</a:t>
            </a:r>
          </a:p>
          <a:p>
            <a:pPr marL="742950" lvl="1" indent="-285750">
              <a:spcBef>
                <a:spcPts val="1000"/>
              </a:spcBef>
              <a:buFont typeface="Arial" panose="020B0604020202020204" pitchFamily="34" charset="0"/>
              <a:buChar char="•"/>
            </a:pPr>
            <a:r>
              <a:rPr lang="fi-FI" dirty="0">
                <a:latin typeface="Arial" panose="020B0604020202020204" pitchFamily="34" charset="0"/>
                <a:cs typeface="Arial" panose="020B0604020202020204" pitchFamily="34" charset="0"/>
              </a:rPr>
              <a:t>Osallistumme valmiuden koulutuksiin ja järjestämme osaston vapaaehtoisille auttamisvalmiuden peruskurssin.</a:t>
            </a:r>
          </a:p>
          <a:p>
            <a:pPr marL="742950" lvl="1" indent="-285750">
              <a:spcBef>
                <a:spcPts val="1000"/>
              </a:spcBef>
              <a:buFont typeface="Arial" panose="020B0604020202020204" pitchFamily="34" charset="0"/>
              <a:buChar char="•"/>
            </a:pPr>
            <a:r>
              <a:rPr lang="fi-FI" dirty="0">
                <a:latin typeface="Arial" panose="020B0604020202020204" pitchFamily="34" charset="0"/>
                <a:cs typeface="Arial" panose="020B0604020202020204" pitchFamily="34" charset="0"/>
              </a:rPr>
              <a:t>Osallistumme aktiivisesti Vapaaehtoisen pelastuspalvelun (</a:t>
            </a:r>
            <a:r>
              <a:rPr lang="fi-FI" dirty="0" err="1">
                <a:latin typeface="Arial" panose="020B0604020202020204" pitchFamily="34" charset="0"/>
                <a:cs typeface="Arial" panose="020B0604020202020204" pitchFamily="34" charset="0"/>
              </a:rPr>
              <a:t>Vapepa</a:t>
            </a:r>
            <a:r>
              <a:rPr lang="fi-FI" dirty="0">
                <a:latin typeface="Arial" panose="020B0604020202020204" pitchFamily="34" charset="0"/>
                <a:cs typeface="Arial" panose="020B0604020202020204" pitchFamily="34" charset="0"/>
              </a:rPr>
              <a:t>) toimintaan ja verkostoon.</a:t>
            </a:r>
          </a:p>
          <a:p>
            <a:pPr marL="742950" lvl="1" indent="-285750">
              <a:spcBef>
                <a:spcPts val="1000"/>
              </a:spcBef>
              <a:buFont typeface="Arial" panose="020B0604020202020204" pitchFamily="34" charset="0"/>
              <a:buChar char="•"/>
            </a:pPr>
            <a:r>
              <a:rPr lang="fi-FI" dirty="0">
                <a:latin typeface="Arial" panose="020B0604020202020204" pitchFamily="34" charset="0"/>
                <a:cs typeface="Arial" panose="020B0604020202020204" pitchFamily="34" charset="0"/>
              </a:rPr>
              <a:t>Vahvistamme</a:t>
            </a:r>
            <a:r>
              <a:rPr lang="fi-FI" sz="1800" dirty="0">
                <a:latin typeface="Arial" panose="020B0604020202020204" pitchFamily="34" charset="0"/>
                <a:cs typeface="Arial" panose="020B0604020202020204" pitchFamily="34" charset="0"/>
              </a:rPr>
              <a:t> tarvittaessa materiaalista valmiutta ja kirjaamme materiaalisen valmiutemme </a:t>
            </a:r>
            <a:r>
              <a:rPr lang="fi-FI" sz="1800" dirty="0" err="1">
                <a:latin typeface="Arial" panose="020B0604020202020204" pitchFamily="34" charset="0"/>
                <a:cs typeface="Arial" panose="020B0604020202020204" pitchFamily="34" charset="0"/>
              </a:rPr>
              <a:t>OHTO:n</a:t>
            </a:r>
            <a:r>
              <a:rPr lang="fi-FI" sz="1800" dirty="0">
                <a:latin typeface="Arial" panose="020B0604020202020204" pitchFamily="34" charset="0"/>
                <a:cs typeface="Arial" panose="020B0604020202020204" pitchFamily="34" charset="0"/>
              </a:rPr>
              <a:t>.</a:t>
            </a:r>
            <a:endParaRPr lang="fi-FI" dirty="0">
              <a:latin typeface="Arial" panose="020B0604020202020204" pitchFamily="34" charset="0"/>
              <a:cs typeface="Arial" panose="020B0604020202020204" pitchFamily="34" charset="0"/>
            </a:endParaRPr>
          </a:p>
          <a:p>
            <a:pPr marL="742950" lvl="1" indent="-285750">
              <a:spcBef>
                <a:spcPts val="1000"/>
              </a:spcBef>
              <a:buFont typeface="Arial" panose="020B0604020202020204" pitchFamily="34" charset="0"/>
              <a:buChar char="•"/>
            </a:pPr>
            <a:r>
              <a:rPr lang="fi-FI" dirty="0">
                <a:latin typeface="Arial" panose="020B0604020202020204" pitchFamily="34" charset="0"/>
                <a:cs typeface="Arial" panose="020B0604020202020204" pitchFamily="34" charset="0"/>
              </a:rPr>
              <a:t>Keräämme mahdollisissa auttamisoperaatioissa tiedot alueellisesta avun tarpeesta, toiminnasta ja resursseista ja välitämme ne piiriin. </a:t>
            </a:r>
          </a:p>
          <a:p>
            <a:pPr marL="742950" lvl="1" indent="-285750">
              <a:spcBef>
                <a:spcPts val="1000"/>
              </a:spcBef>
              <a:buFont typeface="Arial" panose="020B0604020202020204" pitchFamily="34" charset="0"/>
              <a:buChar char="•"/>
            </a:pPr>
            <a:r>
              <a:rPr lang="fi-FI" dirty="0">
                <a:latin typeface="Arial" panose="020B0604020202020204" pitchFamily="34" charset="0"/>
                <a:cs typeface="Arial" panose="020B0604020202020204" pitchFamily="34" charset="0"/>
              </a:rPr>
              <a:t>Meillä on valmius antaa kotimaan apua ja meillä on koulutettu yhteyshenkilö. </a:t>
            </a:r>
          </a:p>
          <a:p>
            <a:pPr marL="742950" lvl="1" indent="-285750">
              <a:buFont typeface="Arial" panose="020B0604020202020204" pitchFamily="34" charset="0"/>
              <a:buChar char="•"/>
            </a:pPr>
            <a:endParaRPr lang="fi-FI" dirty="0">
              <a:latin typeface="Arial" panose="020B0604020202020204" pitchFamily="34" charset="0"/>
              <a:cs typeface="Arial" panose="020B0604020202020204" pitchFamily="34" charset="0"/>
            </a:endParaRPr>
          </a:p>
        </p:txBody>
      </p:sp>
      <p:pic>
        <p:nvPicPr>
          <p:cNvPr id="6" name="Kuva 5" descr="Kuva, joka sisältää kohteen henkilö, vaate, rakennus, Ihmisen kasvot&#10;&#10;Kuvaus luotu automaattisesti">
            <a:extLst>
              <a:ext uri="{FF2B5EF4-FFF2-40B4-BE49-F238E27FC236}">
                <a16:creationId xmlns:a16="http://schemas.microsoft.com/office/drawing/2014/main" id="{46C52D0A-14B0-A50C-21C1-B866C3AA82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5165387" cy="6769100"/>
          </a:xfrm>
          <a:prstGeom prst="rect">
            <a:avLst/>
          </a:prstGeom>
        </p:spPr>
      </p:pic>
    </p:spTree>
    <p:extLst>
      <p:ext uri="{BB962C8B-B14F-4D97-AF65-F5344CB8AC3E}">
        <p14:creationId xmlns:p14="http://schemas.microsoft.com/office/powerpoint/2010/main" val="93006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DB2C429-1069-8DAE-925F-BA5053FD8B14}"/>
              </a:ext>
            </a:extLst>
          </p:cNvPr>
          <p:cNvSpPr>
            <a:spLocks noGrp="1"/>
          </p:cNvSpPr>
          <p:nvPr>
            <p:ph type="body" idx="14"/>
          </p:nvPr>
        </p:nvSpPr>
        <p:spPr/>
        <p:txBody>
          <a:bodyPr/>
          <a:lstStyle/>
          <a:p>
            <a:endParaRPr lang="fi-FI"/>
          </a:p>
        </p:txBody>
      </p:sp>
      <p:sp>
        <p:nvSpPr>
          <p:cNvPr id="4" name="Tekstin paikkamerkki 3">
            <a:extLst>
              <a:ext uri="{FF2B5EF4-FFF2-40B4-BE49-F238E27FC236}">
                <a16:creationId xmlns:a16="http://schemas.microsoft.com/office/drawing/2014/main" id="{7B24BB6E-598B-3405-B5C4-4F4D32D9776B}"/>
              </a:ext>
            </a:extLst>
          </p:cNvPr>
          <p:cNvSpPr>
            <a:spLocks noGrp="1"/>
          </p:cNvSpPr>
          <p:nvPr>
            <p:ph type="body" idx="16"/>
          </p:nvPr>
        </p:nvSpPr>
        <p:spPr/>
        <p:txBody>
          <a:bodyPr/>
          <a:lstStyle/>
          <a:p>
            <a:endParaRPr lang="fi-FI"/>
          </a:p>
        </p:txBody>
      </p:sp>
      <p:pic>
        <p:nvPicPr>
          <p:cNvPr id="5" name="Content Placeholder 6" descr="A picture containing building, person, cement&#10;&#10;Description automatically generated">
            <a:extLst>
              <a:ext uri="{FF2B5EF4-FFF2-40B4-BE49-F238E27FC236}">
                <a16:creationId xmlns:a16="http://schemas.microsoft.com/office/drawing/2014/main" id="{9942A6C2-DD58-99B7-BBEF-65BD092D517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38197" y="0"/>
            <a:ext cx="7150099" cy="6858000"/>
          </a:xfrm>
          <a:prstGeom prst="rect">
            <a:avLst/>
          </a:prstGeom>
        </p:spPr>
      </p:pic>
      <p:sp>
        <p:nvSpPr>
          <p:cNvPr id="6" name="Tekstiruutu 5">
            <a:extLst>
              <a:ext uri="{FF2B5EF4-FFF2-40B4-BE49-F238E27FC236}">
                <a16:creationId xmlns:a16="http://schemas.microsoft.com/office/drawing/2014/main" id="{7B1D711F-1E4A-A80E-99CD-95D358FD152C}"/>
              </a:ext>
            </a:extLst>
          </p:cNvPr>
          <p:cNvSpPr txBox="1"/>
          <p:nvPr/>
        </p:nvSpPr>
        <p:spPr>
          <a:xfrm>
            <a:off x="279633" y="216111"/>
            <a:ext cx="5412809" cy="830997"/>
          </a:xfrm>
          <a:prstGeom prst="rect">
            <a:avLst/>
          </a:prstGeom>
          <a:noFill/>
        </p:spPr>
        <p:txBody>
          <a:bodyPr wrap="square">
            <a:spAutoFit/>
          </a:bodyPr>
          <a:lstStyle/>
          <a:p>
            <a:r>
              <a:rPr lang="fi-FI" sz="2400" b="1">
                <a:solidFill>
                  <a:srgbClr val="C00000"/>
                </a:solidFill>
                <a:latin typeface="Arial"/>
                <a:cs typeface="Arial"/>
              </a:rPr>
              <a:t>Varaudumme laajamittaisiin häiriötilanteisiin</a:t>
            </a:r>
            <a:endParaRPr lang="fi-FI" sz="2400" b="1">
              <a:solidFill>
                <a:srgbClr val="C00000"/>
              </a:solidFill>
            </a:endParaRPr>
          </a:p>
        </p:txBody>
      </p:sp>
      <p:sp>
        <p:nvSpPr>
          <p:cNvPr id="7" name="Sisällön paikkamerkki 8">
            <a:extLst>
              <a:ext uri="{FF2B5EF4-FFF2-40B4-BE49-F238E27FC236}">
                <a16:creationId xmlns:a16="http://schemas.microsoft.com/office/drawing/2014/main" id="{D0AF9A2D-2849-FF2C-2AE2-A443509C02E0}"/>
              </a:ext>
            </a:extLst>
          </p:cNvPr>
          <p:cNvSpPr txBox="1">
            <a:spLocks/>
          </p:cNvSpPr>
          <p:nvPr/>
        </p:nvSpPr>
        <p:spPr>
          <a:xfrm>
            <a:off x="395238" y="1763274"/>
            <a:ext cx="5181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a:p>
        </p:txBody>
      </p:sp>
      <p:sp>
        <p:nvSpPr>
          <p:cNvPr id="8" name="Sisällön paikkamerkki 8">
            <a:extLst>
              <a:ext uri="{FF2B5EF4-FFF2-40B4-BE49-F238E27FC236}">
                <a16:creationId xmlns:a16="http://schemas.microsoft.com/office/drawing/2014/main" id="{495E1BC4-9225-FCDE-0EE8-FF2F0322FDA4}"/>
              </a:ext>
            </a:extLst>
          </p:cNvPr>
          <p:cNvSpPr txBox="1">
            <a:spLocks/>
          </p:cNvSpPr>
          <p:nvPr/>
        </p:nvSpPr>
        <p:spPr>
          <a:xfrm>
            <a:off x="279633" y="1235997"/>
            <a:ext cx="5181600" cy="487861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a:t>Osallistumme viranomaisten tukemiseen esim. evakuoinneissa ja hätämajoitustilanteissa (henkinen tuki ja ensihuolto). </a:t>
            </a:r>
          </a:p>
          <a:p>
            <a:r>
              <a:rPr lang="fi-FI" sz="2000"/>
              <a:t>Lisäämme hälytettävien vapaaehtoisten määrää ja vapaaehtoisten osaamista osallistumalla koulutuksiin ja harjoituksiin.</a:t>
            </a:r>
          </a:p>
          <a:p>
            <a:r>
              <a:rPr lang="fi-FI" sz="2000"/>
              <a:t>Perustamme uusia hälytysryhmiä ja kirjaamme hälytysryhmät </a:t>
            </a:r>
            <a:r>
              <a:rPr lang="fi-FI" sz="2000" err="1"/>
              <a:t>OHTO:on</a:t>
            </a:r>
            <a:r>
              <a:rPr lang="fi-FI" sz="2000"/>
              <a:t> (</a:t>
            </a:r>
            <a:r>
              <a:rPr lang="fi-FI" sz="2000" err="1"/>
              <a:t>Vapepan</a:t>
            </a:r>
            <a:r>
              <a:rPr lang="fi-FI" sz="2000"/>
              <a:t> hälytysjärjestelmä).</a:t>
            </a:r>
          </a:p>
          <a:p>
            <a:r>
              <a:rPr lang="fi-FI" sz="2000"/>
              <a:t>Hyödynnämme valtakunnallista mallia auttamisoperaation aikana tapahtuvaan uusien vapaaehtoisten rekrytointiin, pikakoulutukseen ja toimintaan mukaan saamiseen. </a:t>
            </a:r>
          </a:p>
          <a:p>
            <a:endParaRPr lang="fi-FI" sz="2200"/>
          </a:p>
          <a:p>
            <a:pPr marL="0" indent="0">
              <a:buNone/>
            </a:pPr>
            <a:endParaRPr lang="fi-FI" sz="1800"/>
          </a:p>
        </p:txBody>
      </p:sp>
    </p:spTree>
    <p:extLst>
      <p:ext uri="{BB962C8B-B14F-4D97-AF65-F5344CB8AC3E}">
        <p14:creationId xmlns:p14="http://schemas.microsoft.com/office/powerpoint/2010/main" val="2551714952"/>
      </p:ext>
    </p:extLst>
  </p:cSld>
  <p:clrMapOvr>
    <a:masterClrMapping/>
  </p:clrMapOvr>
</p:sld>
</file>

<file path=ppt/theme/theme1.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f6eab14-0052-46e5-84fc-34a6563664bc" xsi:nil="true"/>
    <lcf76f155ced4ddcb4097134ff3c332f xmlns="a423d8a1-1dfd-431d-9d42-c43e48954a0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C4AF8E115503A41B1F73A4E8742CF48" ma:contentTypeVersion="18" ma:contentTypeDescription="Skapa ett nytt dokument." ma:contentTypeScope="" ma:versionID="8771cdd5d8d7244d9ad3eae46eb08d06">
  <xsd:schema xmlns:xsd="http://www.w3.org/2001/XMLSchema" xmlns:xs="http://www.w3.org/2001/XMLSchema" xmlns:p="http://schemas.microsoft.com/office/2006/metadata/properties" xmlns:ns2="a423d8a1-1dfd-431d-9d42-c43e48954a01" xmlns:ns3="ff6eab14-0052-46e5-84fc-34a6563664bc" targetNamespace="http://schemas.microsoft.com/office/2006/metadata/properties" ma:root="true" ma:fieldsID="1aadfa6e558deed4941a1f7bbbbc1e29" ns2:_="" ns3:_="">
    <xsd:import namespace="a423d8a1-1dfd-431d-9d42-c43e48954a01"/>
    <xsd:import namespace="ff6eab14-0052-46e5-84fc-34a6563664b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3d8a1-1dfd-431d-9d42-c43e4895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6eab14-0052-46e5-84fc-34a6563664bc"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e0a1ed70-7dc7-4e62-8f9e-7e197e77e799}" ma:internalName="TaxCatchAll" ma:showField="CatchAllData" ma:web="ff6eab14-0052-46e5-84fc-34a6563664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57B8A7-6706-4D0A-AD62-00B958353CA1}">
  <ds:schemaRef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ff6eab14-0052-46e5-84fc-34a6563664bc"/>
    <ds:schemaRef ds:uri="a423d8a1-1dfd-431d-9d42-c43e48954a01"/>
    <ds:schemaRef ds:uri="http://purl.org/dc/terms/"/>
  </ds:schemaRefs>
</ds:datastoreItem>
</file>

<file path=customXml/itemProps2.xml><?xml version="1.0" encoding="utf-8"?>
<ds:datastoreItem xmlns:ds="http://schemas.openxmlformats.org/officeDocument/2006/customXml" ds:itemID="{31B3C5BF-E596-4C24-BF40-6A9E2B8A341B}">
  <ds:schemaRefs>
    <ds:schemaRef ds:uri="http://schemas.microsoft.com/sharepoint/v3/contenttype/forms"/>
  </ds:schemaRefs>
</ds:datastoreItem>
</file>

<file path=customXml/itemProps3.xml><?xml version="1.0" encoding="utf-8"?>
<ds:datastoreItem xmlns:ds="http://schemas.openxmlformats.org/officeDocument/2006/customXml" ds:itemID="{FE22B280-56D3-4D17-A482-58B1FE1AC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23d8a1-1dfd-431d-9d42-c43e48954a01"/>
    <ds:schemaRef ds:uri="ff6eab14-0052-46e5-84fc-34a6563664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1833</Words>
  <Application>Microsoft Office PowerPoint</Application>
  <PresentationFormat>Laajakuva</PresentationFormat>
  <Paragraphs>269</Paragraphs>
  <Slides>25</Slides>
  <Notes>15</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25</vt:i4>
      </vt:variant>
    </vt:vector>
  </HeadingPairs>
  <TitlesOfParts>
    <vt:vector size="33" baseType="lpstr">
      <vt:lpstr>Yu Gothic Light</vt:lpstr>
      <vt:lpstr>Arial</vt:lpstr>
      <vt:lpstr>Arial Nova</vt:lpstr>
      <vt:lpstr>Calibri</vt:lpstr>
      <vt:lpstr>Calibri Light</vt:lpstr>
      <vt:lpstr>Georgia</vt:lpstr>
      <vt:lpstr>Times New Roman</vt:lpstr>
      <vt:lpstr>SPR</vt:lpstr>
      <vt:lpstr>        Toimintasuunnitelma 2024-2026  xxx osasto</vt:lpstr>
      <vt:lpstr>PowerPoint-esitys</vt:lpstr>
      <vt:lpstr>Mihin tätä materiaalia käytetään? </vt:lpstr>
      <vt:lpstr>PowerPoint-esitys</vt:lpstr>
      <vt:lpstr>PowerPoint-esitys</vt:lpstr>
      <vt:lpstr>Kaakkois-Suomen piirin päätavoitteet 2024-26</vt:lpstr>
      <vt:lpstr>PowerPoint-esitys</vt:lpstr>
      <vt:lpstr>Vahvistamme paikallista valmiutta  </vt:lpstr>
      <vt:lpstr>PowerPoint-esitys</vt:lpstr>
      <vt:lpstr>Näitä teemme</vt:lpstr>
      <vt:lpstr>PowerPoint-esitys</vt:lpstr>
      <vt:lpstr>PowerPoint-esitys</vt:lpstr>
      <vt:lpstr> Kehitämme yksinäisyystyötämme ja vahvistamme psykososiaalista tukea  </vt:lpstr>
      <vt:lpstr> Edistämme kokonaisvaltaista terveyttä ja lisäämme auttamisvalmiutta </vt:lpstr>
      <vt:lpstr>Näitä teemme </vt:lpstr>
      <vt:lpstr>PowerPoint-esitys</vt:lpstr>
      <vt:lpstr>Puolustamme inhimillisyyttä osallistumalla yhteiskunnalliseen keskusteluun ja kertomalla toimintamme merkityksestä</vt:lpstr>
      <vt:lpstr>PowerPoint-esitys</vt:lpstr>
      <vt:lpstr>Näitä teemme</vt:lpstr>
      <vt:lpstr>Näillä muutoksilla pääsemme tavoitteisiimme </vt:lpstr>
      <vt:lpstr>PowerPoint-esitys</vt:lpstr>
      <vt:lpstr>PowerPoint-esitys</vt:lpstr>
      <vt:lpstr>PowerPoint-esitys</vt:lpstr>
      <vt:lpstr>Näitä teemme </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Manninen Ilona</cp:lastModifiedBy>
  <cp:revision>7</cp:revision>
  <cp:lastPrinted>2022-11-02T13:51:36Z</cp:lastPrinted>
  <dcterms:created xsi:type="dcterms:W3CDTF">2022-01-20T10:13:04Z</dcterms:created>
  <dcterms:modified xsi:type="dcterms:W3CDTF">2024-10-28T06:50:40Z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0x010100BC4AF8E115503A41B1F73A4E8742CF48</vt:lpwstr>
  </property>
  <property fmtid="{D5CDD505-2E9C-101B-9397-08002B2CF9AE}" pid="3" name="MediaServiceImageTags">
    <vt:lpwstr/>
  </property>
</Properties>
</file>