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65" r:id="rId5"/>
  </p:sldMasterIdLst>
  <p:notesMasterIdLst>
    <p:notesMasterId r:id="rId27"/>
  </p:notesMasterIdLst>
  <p:sldIdLst>
    <p:sldId id="1376" r:id="rId6"/>
    <p:sldId id="1232" r:id="rId7"/>
    <p:sldId id="526" r:id="rId8"/>
    <p:sldId id="260" r:id="rId9"/>
    <p:sldId id="542" r:id="rId10"/>
    <p:sldId id="319" r:id="rId11"/>
    <p:sldId id="263" r:id="rId12"/>
    <p:sldId id="1227" r:id="rId13"/>
    <p:sldId id="1230" r:id="rId14"/>
    <p:sldId id="320" r:id="rId15"/>
    <p:sldId id="334" r:id="rId16"/>
    <p:sldId id="1233" r:id="rId17"/>
    <p:sldId id="1381" r:id="rId18"/>
    <p:sldId id="1383" r:id="rId19"/>
    <p:sldId id="291" r:id="rId20"/>
    <p:sldId id="324" r:id="rId21"/>
    <p:sldId id="536" r:id="rId22"/>
    <p:sldId id="1377" r:id="rId23"/>
    <p:sldId id="1379" r:id="rId24"/>
    <p:sldId id="298" r:id="rId25"/>
    <p:sldId id="297" r:id="rId26"/>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BEA996"/>
    <a:srgbClr val="7F18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427" autoAdjust="0"/>
  </p:normalViewPr>
  <p:slideViewPr>
    <p:cSldViewPr snapToGrid="0">
      <p:cViewPr varScale="1">
        <p:scale>
          <a:sx n="63" d="100"/>
          <a:sy n="63" d="100"/>
        </p:scale>
        <p:origin x="52" y="92"/>
      </p:cViewPr>
      <p:guideLst/>
    </p:cSldViewPr>
  </p:slideViewPr>
  <p:outlineViewPr>
    <p:cViewPr>
      <p:scale>
        <a:sx n="33" d="100"/>
        <a:sy n="33" d="100"/>
      </p:scale>
      <p:origin x="0" y="-1612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958704-E5C0-4E0C-A8E0-01AAFBA65CB6}"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fi-FI"/>
        </a:p>
      </dgm:t>
    </dgm:pt>
    <dgm:pt modelId="{74A88D4E-6059-44CD-B82A-87368ECCF151}">
      <dgm:prSet phldrT="[Teksti]" custT="1"/>
      <dgm:spPr/>
      <dgm:t>
        <a:bodyPr/>
        <a:lstStyle/>
        <a:p>
          <a:r>
            <a:rPr lang="fi-FI" sz="4000" dirty="0"/>
            <a:t>Jäsenet ja vapaaehtoiset</a:t>
          </a:r>
        </a:p>
      </dgm:t>
    </dgm:pt>
    <dgm:pt modelId="{AACCAF12-3772-452E-AA31-176856321676}" type="parTrans" cxnId="{E5E941E9-5525-43B8-96B3-F22B996A95CC}">
      <dgm:prSet/>
      <dgm:spPr/>
      <dgm:t>
        <a:bodyPr/>
        <a:lstStyle/>
        <a:p>
          <a:endParaRPr lang="fi-FI"/>
        </a:p>
      </dgm:t>
    </dgm:pt>
    <dgm:pt modelId="{79A85E28-5207-49EF-A4F3-FE9CA84E3443}" type="sibTrans" cxnId="{E5E941E9-5525-43B8-96B3-F22B996A95CC}">
      <dgm:prSet/>
      <dgm:spPr/>
      <dgm:t>
        <a:bodyPr/>
        <a:lstStyle/>
        <a:p>
          <a:endParaRPr lang="fi-FI"/>
        </a:p>
      </dgm:t>
    </dgm:pt>
    <dgm:pt modelId="{FB43258B-2722-491A-A051-06883CD25F3C}">
      <dgm:prSet phldrT="[Teksti]" custT="1"/>
      <dgm:spPr/>
      <dgm:t>
        <a:bodyPr/>
        <a:lstStyle/>
        <a:p>
          <a:r>
            <a:rPr lang="fi-FI" sz="2400" b="1" dirty="0"/>
            <a:t>Xx osasto </a:t>
          </a:r>
        </a:p>
        <a:p>
          <a:r>
            <a:rPr lang="fi-FI" sz="2000" b="0" dirty="0"/>
            <a:t>Paikallinen toiminta</a:t>
          </a:r>
        </a:p>
        <a:p>
          <a:pPr>
            <a:buFont typeface="Arial" panose="020B0604020202020204" pitchFamily="34" charset="0"/>
            <a:buNone/>
          </a:pPr>
          <a:r>
            <a:rPr lang="fi-FI" sz="2000" dirty="0"/>
            <a:t>- Toimintaryhmät</a:t>
          </a:r>
        </a:p>
        <a:p>
          <a:pPr>
            <a:buFont typeface="Arial" panose="020B0604020202020204" pitchFamily="34" charset="0"/>
            <a:buNone/>
          </a:pPr>
          <a:r>
            <a:rPr lang="fi-FI" sz="2000" dirty="0"/>
            <a:t>- Osaston hallitus</a:t>
          </a:r>
        </a:p>
      </dgm:t>
    </dgm:pt>
    <dgm:pt modelId="{66B012EE-81F0-4D26-A002-0053101A4705}" type="parTrans" cxnId="{2BDF791D-6D88-4CA7-86E9-D15B78A2B409}">
      <dgm:prSet/>
      <dgm:spPr/>
      <dgm:t>
        <a:bodyPr/>
        <a:lstStyle/>
        <a:p>
          <a:endParaRPr lang="fi-FI"/>
        </a:p>
      </dgm:t>
    </dgm:pt>
    <dgm:pt modelId="{73406448-4A13-40D8-B5CD-F7270F52712B}" type="sibTrans" cxnId="{2BDF791D-6D88-4CA7-86E9-D15B78A2B409}">
      <dgm:prSet/>
      <dgm:spPr/>
      <dgm:t>
        <a:bodyPr/>
        <a:lstStyle/>
        <a:p>
          <a:endParaRPr lang="fi-FI"/>
        </a:p>
      </dgm:t>
    </dgm:pt>
    <dgm:pt modelId="{99FFA6F7-116E-4C49-B32F-9A6AAA8F07CC}">
      <dgm:prSet phldrT="[Teksti]" custT="1"/>
      <dgm:spPr/>
      <dgm:t>
        <a:bodyPr/>
        <a:lstStyle/>
        <a:p>
          <a:endParaRPr lang="fi-FI" sz="2400" b="1" dirty="0"/>
        </a:p>
        <a:p>
          <a:r>
            <a:rPr lang="fi-FI" sz="2400" b="1" dirty="0"/>
            <a:t>Kaakkois-Suomen piiri</a:t>
          </a:r>
        </a:p>
        <a:p>
          <a:r>
            <a:rPr lang="fi-FI" sz="2000" dirty="0"/>
            <a:t>Alueellinen toiminta, osastojen tuki </a:t>
          </a:r>
        </a:p>
        <a:p>
          <a:r>
            <a:rPr lang="fi-FI" sz="2000" dirty="0"/>
            <a:t>- Piiritoimisto</a:t>
          </a:r>
        </a:p>
        <a:p>
          <a:r>
            <a:rPr lang="fi-FI" sz="2000" dirty="0"/>
            <a:t>- Piirin hallitus </a:t>
          </a:r>
        </a:p>
        <a:p>
          <a:endParaRPr lang="fi-FI" sz="2400" dirty="0"/>
        </a:p>
      </dgm:t>
    </dgm:pt>
    <dgm:pt modelId="{D02A37B0-EE1E-41DA-B434-A976D515BD3D}" type="parTrans" cxnId="{13F50AAB-C779-480D-A8B9-CCC5A9792EF1}">
      <dgm:prSet/>
      <dgm:spPr/>
      <dgm:t>
        <a:bodyPr/>
        <a:lstStyle/>
        <a:p>
          <a:endParaRPr lang="fi-FI"/>
        </a:p>
      </dgm:t>
    </dgm:pt>
    <dgm:pt modelId="{F58AA0DB-F1C0-4C16-9864-CD42E6F4CC39}" type="sibTrans" cxnId="{13F50AAB-C779-480D-A8B9-CCC5A9792EF1}">
      <dgm:prSet/>
      <dgm:spPr/>
      <dgm:t>
        <a:bodyPr/>
        <a:lstStyle/>
        <a:p>
          <a:endParaRPr lang="fi-FI"/>
        </a:p>
      </dgm:t>
    </dgm:pt>
    <dgm:pt modelId="{37CE7645-4B4F-4562-BE56-E7ED41391BE2}">
      <dgm:prSet phldrT="[Teksti]" custT="1"/>
      <dgm:spPr/>
      <dgm:t>
        <a:bodyPr/>
        <a:lstStyle/>
        <a:p>
          <a:endParaRPr lang="fi-FI" sz="2900" b="1" dirty="0"/>
        </a:p>
        <a:p>
          <a:r>
            <a:rPr lang="fi-FI" sz="2400" b="1" dirty="0"/>
            <a:t>Suomen Punainen Risti </a:t>
          </a:r>
        </a:p>
        <a:p>
          <a:r>
            <a:rPr lang="fi-FI" sz="2900" dirty="0"/>
            <a:t>- </a:t>
          </a:r>
          <a:r>
            <a:rPr lang="fi-FI" sz="2000" dirty="0"/>
            <a:t>Keskustoimisto </a:t>
          </a:r>
        </a:p>
        <a:p>
          <a:r>
            <a:rPr lang="fi-FI" sz="2000" dirty="0"/>
            <a:t>- Hallitus ja valtuusto </a:t>
          </a:r>
        </a:p>
        <a:p>
          <a:endParaRPr lang="fi-FI" sz="2900" dirty="0"/>
        </a:p>
      </dgm:t>
    </dgm:pt>
    <dgm:pt modelId="{0FA24E1E-AC3D-465A-9381-38E97057C729}" type="parTrans" cxnId="{58263FA4-0FF2-4221-9D5F-594B13FA53C5}">
      <dgm:prSet/>
      <dgm:spPr/>
      <dgm:t>
        <a:bodyPr/>
        <a:lstStyle/>
        <a:p>
          <a:endParaRPr lang="fi-FI"/>
        </a:p>
      </dgm:t>
    </dgm:pt>
    <dgm:pt modelId="{D6608632-1016-40AC-8A6B-D96255181C43}" type="sibTrans" cxnId="{58263FA4-0FF2-4221-9D5F-594B13FA53C5}">
      <dgm:prSet/>
      <dgm:spPr/>
      <dgm:t>
        <a:bodyPr/>
        <a:lstStyle/>
        <a:p>
          <a:endParaRPr lang="fi-FI"/>
        </a:p>
      </dgm:t>
    </dgm:pt>
    <dgm:pt modelId="{22DA4208-BB79-4F87-943F-30306B4F089D}" type="pres">
      <dgm:prSet presAssocID="{35958704-E5C0-4E0C-A8E0-01AAFBA65CB6}" presName="composite" presStyleCnt="0">
        <dgm:presLayoutVars>
          <dgm:chMax val="1"/>
          <dgm:dir/>
          <dgm:resizeHandles val="exact"/>
        </dgm:presLayoutVars>
      </dgm:prSet>
      <dgm:spPr/>
    </dgm:pt>
    <dgm:pt modelId="{2E903142-344E-4F86-859A-F326A57DE9B5}" type="pres">
      <dgm:prSet presAssocID="{74A88D4E-6059-44CD-B82A-87368ECCF151}" presName="roof" presStyleLbl="dkBgShp" presStyleIdx="0" presStyleCnt="2"/>
      <dgm:spPr/>
    </dgm:pt>
    <dgm:pt modelId="{62520AF6-CD34-42F4-B76A-29839CA89110}" type="pres">
      <dgm:prSet presAssocID="{74A88D4E-6059-44CD-B82A-87368ECCF151}" presName="pillars" presStyleCnt="0"/>
      <dgm:spPr/>
    </dgm:pt>
    <dgm:pt modelId="{1D956E12-0DA1-4360-930D-621BB333936F}" type="pres">
      <dgm:prSet presAssocID="{74A88D4E-6059-44CD-B82A-87368ECCF151}" presName="pillar1" presStyleLbl="node1" presStyleIdx="0" presStyleCnt="3">
        <dgm:presLayoutVars>
          <dgm:bulletEnabled val="1"/>
        </dgm:presLayoutVars>
      </dgm:prSet>
      <dgm:spPr/>
    </dgm:pt>
    <dgm:pt modelId="{300504F0-6252-4219-9F06-1649D6D53482}" type="pres">
      <dgm:prSet presAssocID="{99FFA6F7-116E-4C49-B32F-9A6AAA8F07CC}" presName="pillarX" presStyleLbl="node1" presStyleIdx="1" presStyleCnt="3">
        <dgm:presLayoutVars>
          <dgm:bulletEnabled val="1"/>
        </dgm:presLayoutVars>
      </dgm:prSet>
      <dgm:spPr/>
    </dgm:pt>
    <dgm:pt modelId="{4E04F3DB-0B22-4296-A51D-2239350A2A62}" type="pres">
      <dgm:prSet presAssocID="{37CE7645-4B4F-4562-BE56-E7ED41391BE2}" presName="pillarX" presStyleLbl="node1" presStyleIdx="2" presStyleCnt="3">
        <dgm:presLayoutVars>
          <dgm:bulletEnabled val="1"/>
        </dgm:presLayoutVars>
      </dgm:prSet>
      <dgm:spPr/>
    </dgm:pt>
    <dgm:pt modelId="{3B845353-7B89-4020-99A9-664DDEFAD70D}" type="pres">
      <dgm:prSet presAssocID="{74A88D4E-6059-44CD-B82A-87368ECCF151}" presName="base" presStyleLbl="dkBgShp" presStyleIdx="1" presStyleCnt="2"/>
      <dgm:spPr/>
    </dgm:pt>
  </dgm:ptLst>
  <dgm:cxnLst>
    <dgm:cxn modelId="{2BDF791D-6D88-4CA7-86E9-D15B78A2B409}" srcId="{74A88D4E-6059-44CD-B82A-87368ECCF151}" destId="{FB43258B-2722-491A-A051-06883CD25F3C}" srcOrd="0" destOrd="0" parTransId="{66B012EE-81F0-4D26-A002-0053101A4705}" sibTransId="{73406448-4A13-40D8-B5CD-F7270F52712B}"/>
    <dgm:cxn modelId="{9C9CBE20-92C2-438C-8C4D-9AA42F0A8480}" type="presOf" srcId="{FB43258B-2722-491A-A051-06883CD25F3C}" destId="{1D956E12-0DA1-4360-930D-621BB333936F}" srcOrd="0" destOrd="0" presId="urn:microsoft.com/office/officeart/2005/8/layout/hList3"/>
    <dgm:cxn modelId="{57B42354-55F0-4878-99A4-BCB88B87617A}" type="presOf" srcId="{99FFA6F7-116E-4C49-B32F-9A6AAA8F07CC}" destId="{300504F0-6252-4219-9F06-1649D6D53482}" srcOrd="0" destOrd="0" presId="urn:microsoft.com/office/officeart/2005/8/layout/hList3"/>
    <dgm:cxn modelId="{0B2CA18D-9F62-4B19-93FD-4C71CC315DAA}" type="presOf" srcId="{37CE7645-4B4F-4562-BE56-E7ED41391BE2}" destId="{4E04F3DB-0B22-4296-A51D-2239350A2A62}" srcOrd="0" destOrd="0" presId="urn:microsoft.com/office/officeart/2005/8/layout/hList3"/>
    <dgm:cxn modelId="{58263FA4-0FF2-4221-9D5F-594B13FA53C5}" srcId="{74A88D4E-6059-44CD-B82A-87368ECCF151}" destId="{37CE7645-4B4F-4562-BE56-E7ED41391BE2}" srcOrd="2" destOrd="0" parTransId="{0FA24E1E-AC3D-465A-9381-38E97057C729}" sibTransId="{D6608632-1016-40AC-8A6B-D96255181C43}"/>
    <dgm:cxn modelId="{13F50AAB-C779-480D-A8B9-CCC5A9792EF1}" srcId="{74A88D4E-6059-44CD-B82A-87368ECCF151}" destId="{99FFA6F7-116E-4C49-B32F-9A6AAA8F07CC}" srcOrd="1" destOrd="0" parTransId="{D02A37B0-EE1E-41DA-B434-A976D515BD3D}" sibTransId="{F58AA0DB-F1C0-4C16-9864-CD42E6F4CC39}"/>
    <dgm:cxn modelId="{C4A451D1-3708-4142-AA52-D7C592C4E346}" type="presOf" srcId="{35958704-E5C0-4E0C-A8E0-01AAFBA65CB6}" destId="{22DA4208-BB79-4F87-943F-30306B4F089D}" srcOrd="0" destOrd="0" presId="urn:microsoft.com/office/officeart/2005/8/layout/hList3"/>
    <dgm:cxn modelId="{500113D9-B19C-4341-A543-CED6FECB178E}" type="presOf" srcId="{74A88D4E-6059-44CD-B82A-87368ECCF151}" destId="{2E903142-344E-4F86-859A-F326A57DE9B5}" srcOrd="0" destOrd="0" presId="urn:microsoft.com/office/officeart/2005/8/layout/hList3"/>
    <dgm:cxn modelId="{E5E941E9-5525-43B8-96B3-F22B996A95CC}" srcId="{35958704-E5C0-4E0C-A8E0-01AAFBA65CB6}" destId="{74A88D4E-6059-44CD-B82A-87368ECCF151}" srcOrd="0" destOrd="0" parTransId="{AACCAF12-3772-452E-AA31-176856321676}" sibTransId="{79A85E28-5207-49EF-A4F3-FE9CA84E3443}"/>
    <dgm:cxn modelId="{9A24DDDE-B40E-4829-A79A-8552B2B8AC06}" type="presParOf" srcId="{22DA4208-BB79-4F87-943F-30306B4F089D}" destId="{2E903142-344E-4F86-859A-F326A57DE9B5}" srcOrd="0" destOrd="0" presId="urn:microsoft.com/office/officeart/2005/8/layout/hList3"/>
    <dgm:cxn modelId="{EAF3DB1F-77EF-4AA4-B8D7-E43AD86B9A1D}" type="presParOf" srcId="{22DA4208-BB79-4F87-943F-30306B4F089D}" destId="{62520AF6-CD34-42F4-B76A-29839CA89110}" srcOrd="1" destOrd="0" presId="urn:microsoft.com/office/officeart/2005/8/layout/hList3"/>
    <dgm:cxn modelId="{32395B77-0C46-445D-96F0-9B58CE6A19BE}" type="presParOf" srcId="{62520AF6-CD34-42F4-B76A-29839CA89110}" destId="{1D956E12-0DA1-4360-930D-621BB333936F}" srcOrd="0" destOrd="0" presId="urn:microsoft.com/office/officeart/2005/8/layout/hList3"/>
    <dgm:cxn modelId="{D03EDBF4-A4DB-465D-B850-A17B3B005027}" type="presParOf" srcId="{62520AF6-CD34-42F4-B76A-29839CA89110}" destId="{300504F0-6252-4219-9F06-1649D6D53482}" srcOrd="1" destOrd="0" presId="urn:microsoft.com/office/officeart/2005/8/layout/hList3"/>
    <dgm:cxn modelId="{EA5A8BF5-B63D-43B8-91C6-B545DDA790DF}" type="presParOf" srcId="{62520AF6-CD34-42F4-B76A-29839CA89110}" destId="{4E04F3DB-0B22-4296-A51D-2239350A2A62}" srcOrd="2" destOrd="0" presId="urn:microsoft.com/office/officeart/2005/8/layout/hList3"/>
    <dgm:cxn modelId="{ABC4132F-CC42-4AF4-9911-F8EA50831F5D}" type="presParOf" srcId="{22DA4208-BB79-4F87-943F-30306B4F089D}" destId="{3B845353-7B89-4020-99A9-664DDEFAD70D}"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03142-344E-4F86-859A-F326A57DE9B5}">
      <dsp:nvSpPr>
        <dsp:cNvPr id="0" name=""/>
        <dsp:cNvSpPr/>
      </dsp:nvSpPr>
      <dsp:spPr>
        <a:xfrm>
          <a:off x="0" y="0"/>
          <a:ext cx="6818051" cy="137125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i-FI" sz="4000" kern="1200" dirty="0"/>
            <a:t>Jäsenet ja vapaaehtoiset</a:t>
          </a:r>
        </a:p>
      </dsp:txBody>
      <dsp:txXfrm>
        <a:off x="0" y="0"/>
        <a:ext cx="6818051" cy="1371254"/>
      </dsp:txXfrm>
    </dsp:sp>
    <dsp:sp modelId="{1D956E12-0DA1-4360-930D-621BB333936F}">
      <dsp:nvSpPr>
        <dsp:cNvPr id="0" name=""/>
        <dsp:cNvSpPr/>
      </dsp:nvSpPr>
      <dsp:spPr>
        <a:xfrm>
          <a:off x="3329" y="1371254"/>
          <a:ext cx="2270464" cy="28796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i-FI" sz="2400" b="1" kern="1200" dirty="0"/>
            <a:t>Xx osasto </a:t>
          </a:r>
        </a:p>
        <a:p>
          <a:pPr marL="0" lvl="0" indent="0" algn="ctr" defTabSz="1066800">
            <a:lnSpc>
              <a:spcPct val="90000"/>
            </a:lnSpc>
            <a:spcBef>
              <a:spcPct val="0"/>
            </a:spcBef>
            <a:spcAft>
              <a:spcPct val="35000"/>
            </a:spcAft>
            <a:buNone/>
          </a:pPr>
          <a:r>
            <a:rPr lang="fi-FI" sz="2000" b="0" kern="1200" dirty="0"/>
            <a:t>Paikallinen toiminta</a:t>
          </a:r>
        </a:p>
        <a:p>
          <a:pPr marL="0" lvl="0" indent="0" algn="ctr" defTabSz="1066800">
            <a:lnSpc>
              <a:spcPct val="90000"/>
            </a:lnSpc>
            <a:spcBef>
              <a:spcPct val="0"/>
            </a:spcBef>
            <a:spcAft>
              <a:spcPct val="35000"/>
            </a:spcAft>
            <a:buFont typeface="Arial" panose="020B0604020202020204" pitchFamily="34" charset="0"/>
            <a:buNone/>
          </a:pPr>
          <a:r>
            <a:rPr lang="fi-FI" sz="2000" kern="1200" dirty="0"/>
            <a:t>- Toimintaryhmät</a:t>
          </a:r>
        </a:p>
        <a:p>
          <a:pPr marL="0" lvl="0" indent="0" algn="ctr" defTabSz="1066800">
            <a:lnSpc>
              <a:spcPct val="90000"/>
            </a:lnSpc>
            <a:spcBef>
              <a:spcPct val="0"/>
            </a:spcBef>
            <a:spcAft>
              <a:spcPct val="35000"/>
            </a:spcAft>
            <a:buFont typeface="Arial" panose="020B0604020202020204" pitchFamily="34" charset="0"/>
            <a:buNone/>
          </a:pPr>
          <a:r>
            <a:rPr lang="fi-FI" sz="2000" kern="1200" dirty="0"/>
            <a:t>- Osaston hallitus</a:t>
          </a:r>
        </a:p>
      </dsp:txBody>
      <dsp:txXfrm>
        <a:off x="3329" y="1371254"/>
        <a:ext cx="2270464" cy="2879634"/>
      </dsp:txXfrm>
    </dsp:sp>
    <dsp:sp modelId="{300504F0-6252-4219-9F06-1649D6D53482}">
      <dsp:nvSpPr>
        <dsp:cNvPr id="0" name=""/>
        <dsp:cNvSpPr/>
      </dsp:nvSpPr>
      <dsp:spPr>
        <a:xfrm>
          <a:off x="2273793" y="1371254"/>
          <a:ext cx="2270464" cy="28796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fi-FI" sz="2400" b="1" kern="1200" dirty="0"/>
        </a:p>
        <a:p>
          <a:pPr marL="0" lvl="0" indent="0" algn="ctr" defTabSz="1066800">
            <a:lnSpc>
              <a:spcPct val="90000"/>
            </a:lnSpc>
            <a:spcBef>
              <a:spcPct val="0"/>
            </a:spcBef>
            <a:spcAft>
              <a:spcPct val="35000"/>
            </a:spcAft>
            <a:buNone/>
          </a:pPr>
          <a:r>
            <a:rPr lang="fi-FI" sz="2400" b="1" kern="1200" dirty="0"/>
            <a:t>Kaakkois-Suomen piiri</a:t>
          </a:r>
        </a:p>
        <a:p>
          <a:pPr marL="0" lvl="0" indent="0" algn="ctr" defTabSz="1066800">
            <a:lnSpc>
              <a:spcPct val="90000"/>
            </a:lnSpc>
            <a:spcBef>
              <a:spcPct val="0"/>
            </a:spcBef>
            <a:spcAft>
              <a:spcPct val="35000"/>
            </a:spcAft>
            <a:buNone/>
          </a:pPr>
          <a:r>
            <a:rPr lang="fi-FI" sz="2000" kern="1200" dirty="0"/>
            <a:t>Alueellinen toiminta, osastojen tuki </a:t>
          </a:r>
        </a:p>
        <a:p>
          <a:pPr marL="0" lvl="0" indent="0" algn="ctr" defTabSz="1066800">
            <a:lnSpc>
              <a:spcPct val="90000"/>
            </a:lnSpc>
            <a:spcBef>
              <a:spcPct val="0"/>
            </a:spcBef>
            <a:spcAft>
              <a:spcPct val="35000"/>
            </a:spcAft>
            <a:buNone/>
          </a:pPr>
          <a:r>
            <a:rPr lang="fi-FI" sz="2000" kern="1200" dirty="0"/>
            <a:t>- Piiritoimisto</a:t>
          </a:r>
        </a:p>
        <a:p>
          <a:pPr marL="0" lvl="0" indent="0" algn="ctr" defTabSz="1066800">
            <a:lnSpc>
              <a:spcPct val="90000"/>
            </a:lnSpc>
            <a:spcBef>
              <a:spcPct val="0"/>
            </a:spcBef>
            <a:spcAft>
              <a:spcPct val="35000"/>
            </a:spcAft>
            <a:buNone/>
          </a:pPr>
          <a:r>
            <a:rPr lang="fi-FI" sz="2000" kern="1200" dirty="0"/>
            <a:t>- Piirin hallitus </a:t>
          </a:r>
        </a:p>
        <a:p>
          <a:pPr marL="0" lvl="0" indent="0" algn="ctr" defTabSz="1066800">
            <a:lnSpc>
              <a:spcPct val="90000"/>
            </a:lnSpc>
            <a:spcBef>
              <a:spcPct val="0"/>
            </a:spcBef>
            <a:spcAft>
              <a:spcPct val="35000"/>
            </a:spcAft>
            <a:buNone/>
          </a:pPr>
          <a:endParaRPr lang="fi-FI" sz="2400" kern="1200" dirty="0"/>
        </a:p>
      </dsp:txBody>
      <dsp:txXfrm>
        <a:off x="2273793" y="1371254"/>
        <a:ext cx="2270464" cy="2879634"/>
      </dsp:txXfrm>
    </dsp:sp>
    <dsp:sp modelId="{4E04F3DB-0B22-4296-A51D-2239350A2A62}">
      <dsp:nvSpPr>
        <dsp:cNvPr id="0" name=""/>
        <dsp:cNvSpPr/>
      </dsp:nvSpPr>
      <dsp:spPr>
        <a:xfrm>
          <a:off x="4544257" y="1371254"/>
          <a:ext cx="2270464" cy="28796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endParaRPr lang="fi-FI" sz="2900" b="1" kern="1200" dirty="0"/>
        </a:p>
        <a:p>
          <a:pPr marL="0" lvl="0" indent="0" algn="ctr" defTabSz="1289050">
            <a:lnSpc>
              <a:spcPct val="90000"/>
            </a:lnSpc>
            <a:spcBef>
              <a:spcPct val="0"/>
            </a:spcBef>
            <a:spcAft>
              <a:spcPct val="35000"/>
            </a:spcAft>
            <a:buNone/>
          </a:pPr>
          <a:r>
            <a:rPr lang="fi-FI" sz="2400" b="1" kern="1200" dirty="0"/>
            <a:t>Suomen Punainen Risti </a:t>
          </a:r>
        </a:p>
        <a:p>
          <a:pPr marL="0" lvl="0" indent="0" algn="ctr" defTabSz="1289050">
            <a:lnSpc>
              <a:spcPct val="90000"/>
            </a:lnSpc>
            <a:spcBef>
              <a:spcPct val="0"/>
            </a:spcBef>
            <a:spcAft>
              <a:spcPct val="35000"/>
            </a:spcAft>
            <a:buNone/>
          </a:pPr>
          <a:r>
            <a:rPr lang="fi-FI" sz="2900" kern="1200" dirty="0"/>
            <a:t>- </a:t>
          </a:r>
          <a:r>
            <a:rPr lang="fi-FI" sz="2000" kern="1200" dirty="0"/>
            <a:t>Keskustoimisto </a:t>
          </a:r>
        </a:p>
        <a:p>
          <a:pPr marL="0" lvl="0" indent="0" algn="ctr" defTabSz="1289050">
            <a:lnSpc>
              <a:spcPct val="90000"/>
            </a:lnSpc>
            <a:spcBef>
              <a:spcPct val="0"/>
            </a:spcBef>
            <a:spcAft>
              <a:spcPct val="35000"/>
            </a:spcAft>
            <a:buNone/>
          </a:pPr>
          <a:r>
            <a:rPr lang="fi-FI" sz="2000" kern="1200" dirty="0"/>
            <a:t>- Hallitus ja valtuusto </a:t>
          </a:r>
        </a:p>
        <a:p>
          <a:pPr marL="0" lvl="0" indent="0" algn="ctr" defTabSz="1289050">
            <a:lnSpc>
              <a:spcPct val="90000"/>
            </a:lnSpc>
            <a:spcBef>
              <a:spcPct val="0"/>
            </a:spcBef>
            <a:spcAft>
              <a:spcPct val="35000"/>
            </a:spcAft>
            <a:buNone/>
          </a:pPr>
          <a:endParaRPr lang="fi-FI" sz="2900" kern="1200" dirty="0"/>
        </a:p>
      </dsp:txBody>
      <dsp:txXfrm>
        <a:off x="4544257" y="1371254"/>
        <a:ext cx="2270464" cy="2879634"/>
      </dsp:txXfrm>
    </dsp:sp>
    <dsp:sp modelId="{3B845353-7B89-4020-99A9-664DDEFAD70D}">
      <dsp:nvSpPr>
        <dsp:cNvPr id="0" name=""/>
        <dsp:cNvSpPr/>
      </dsp:nvSpPr>
      <dsp:spPr>
        <a:xfrm>
          <a:off x="0" y="4250889"/>
          <a:ext cx="6818051" cy="319959"/>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86ED7-E594-284A-BCB0-7DD2E0F5F816}" type="datetimeFigureOut">
              <a:rPr lang="fi-FI" smtClean="0"/>
              <a:t>24.3.2026</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1C9AF-C8A2-E248-9C2D-AAFE8E0C60B5}" type="slidenum">
              <a:rPr lang="fi-FI" smtClean="0"/>
              <a:t>‹#›</a:t>
            </a:fld>
            <a:endParaRPr lang="fi-FI"/>
          </a:p>
        </p:txBody>
      </p:sp>
    </p:spTree>
    <p:extLst>
      <p:ext uri="{BB962C8B-B14F-4D97-AF65-F5344CB8AC3E}">
        <p14:creationId xmlns:p14="http://schemas.microsoft.com/office/powerpoint/2010/main" val="3630937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rednet.punainenristi.fi/node/12816"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punainenristi.fi/tietosuoja" TargetMode="External"/><Relationship Id="rId5" Type="http://schemas.openxmlformats.org/officeDocument/2006/relationships/hyperlink" Target="https://rednet.punainenristi.fi/system/files/page/SPR%20linjaus%20seksuaalisen%20h%C3%A4irinn%C3%A4n%20ja%20hyv%C3%A4ksik%C3%A4yt%C3%B6n%20ehk%C3%A4isy.pdf" TargetMode="External"/><Relationship Id="rId4" Type="http://schemas.openxmlformats.org/officeDocument/2006/relationships/hyperlink" Target="https://rednet.punainenristi.fi/node/26573"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Kalvon voi näyttää koulutuksen alussa, kun kertoo käytännön asioita ja osallistujat tutustuvat toisiinsa. </a:t>
            </a:r>
          </a:p>
          <a:p>
            <a:r>
              <a:rPr lang="fi-FI" sz="1200" kern="1200">
                <a:solidFill>
                  <a:schemeClr val="tx1"/>
                </a:solidFill>
                <a:effectLst/>
                <a:latin typeface="+mn-lt"/>
                <a:ea typeface="+mn-ea"/>
                <a:cs typeface="+mn-cs"/>
              </a:rPr>
              <a:t>Osallistujat saavat esittäytyä ja tutustua toisiinsa.</a:t>
            </a:r>
            <a:r>
              <a:rPr lang="fi-FI"/>
              <a:t> </a:t>
            </a:r>
            <a:endParaRPr lang="fi-FI">
              <a:cs typeface="Calibri"/>
            </a:endParaRPr>
          </a:p>
          <a:p>
            <a:r>
              <a:rPr lang="fi-FI" sz="1200" kern="1200">
                <a:solidFill>
                  <a:schemeClr val="tx1"/>
                </a:solidFill>
                <a:effectLst/>
                <a:latin typeface="+mn-lt"/>
                <a:ea typeface="+mn-ea"/>
                <a:cs typeface="+mn-cs"/>
              </a:rPr>
              <a:t> </a:t>
            </a:r>
            <a:endParaRPr lang="fi-FI" sz="1200" kern="1200">
              <a:solidFill>
                <a:schemeClr val="tx1"/>
              </a:solidFill>
              <a:effectLst/>
              <a:latin typeface="+mn-lt"/>
              <a:cs typeface="Calibri"/>
            </a:endParaRPr>
          </a:p>
          <a:p>
            <a:r>
              <a:rPr lang="fi-FI" sz="1200" u="sng" kern="1200">
                <a:solidFill>
                  <a:schemeClr val="tx1"/>
                </a:solidFill>
                <a:effectLst/>
                <a:latin typeface="+mn-lt"/>
                <a:ea typeface="+mn-ea"/>
                <a:cs typeface="+mn-cs"/>
              </a:rPr>
              <a:t>HARJOITUS: Kouluttaja käyttää seuraavia harjoituksia tai vastaavia, itselle tuttuja harjoituksia:</a:t>
            </a:r>
            <a:endParaRPr lang="fi-FI" sz="1200" kern="1200">
              <a:solidFill>
                <a:schemeClr val="tx1"/>
              </a:solidFill>
              <a:effectLst/>
              <a:latin typeface="+mn-lt"/>
              <a:ea typeface="+mn-ea"/>
              <a:cs typeface="+mn-cs"/>
            </a:endParaRPr>
          </a:p>
          <a:p>
            <a:pPr marL="171450" indent="-171450">
              <a:buFont typeface="Arial" panose="020B0604020202020204" pitchFamily="34" charset="0"/>
              <a:buChar char="•"/>
            </a:pPr>
            <a:r>
              <a:rPr lang="fi-FI" sz="1200" kern="1200">
                <a:solidFill>
                  <a:schemeClr val="tx1"/>
                </a:solidFill>
                <a:effectLst/>
                <a:latin typeface="+mn-lt"/>
                <a:ea typeface="+mn-ea"/>
                <a:cs typeface="+mn-cs"/>
              </a:rPr>
              <a:t>Pyydä osallistujia asettumaan janalle sen mukaan, milloin on ilmoittautunut kurssille.</a:t>
            </a:r>
            <a:r>
              <a:rPr lang="fi-FI"/>
              <a:t> </a:t>
            </a:r>
          </a:p>
          <a:p>
            <a:pPr marL="171450" lvl="0" indent="-171450">
              <a:buFont typeface="Arial" panose="020B0604020202020204" pitchFamily="34" charset="0"/>
              <a:buChar char="•"/>
            </a:pPr>
            <a:r>
              <a:rPr lang="fi-FI" sz="1200" kern="1200">
                <a:solidFill>
                  <a:schemeClr val="tx1"/>
                </a:solidFill>
                <a:effectLst/>
                <a:latin typeface="+mn-lt"/>
                <a:ea typeface="+mn-ea"/>
                <a:cs typeface="+mn-cs"/>
              </a:rPr>
              <a:t>Pyydä osallistujia asettumaan oman paikkakunnan kartalle, mistä kylästä/miltä kadulta/talosta hän on. Tavoitteena nähdä miltä alueilta osallistujat tulevat ja löytävätkö he mahdollisesti jonkun tutun naapurin tms. kurssilta.</a:t>
            </a:r>
            <a:r>
              <a:rPr lang="fi-FI"/>
              <a:t> </a:t>
            </a:r>
            <a:endParaRPr lang="fi-FI" sz="1200" kern="1200">
              <a:solidFill>
                <a:schemeClr val="tx1"/>
              </a:solidFill>
              <a:effectLst/>
              <a:latin typeface="+mn-lt"/>
              <a:cs typeface="Calibri"/>
            </a:endParaRPr>
          </a:p>
          <a:p>
            <a:pPr marL="171450" lvl="0" indent="-171450">
              <a:buFont typeface="Arial" panose="020B0604020202020204" pitchFamily="34" charset="0"/>
              <a:buChar char="•"/>
            </a:pPr>
            <a:r>
              <a:rPr lang="fi-FI" sz="1200" kern="1200">
                <a:solidFill>
                  <a:schemeClr val="tx1"/>
                </a:solidFill>
                <a:effectLst/>
                <a:latin typeface="+mn-lt"/>
                <a:ea typeface="+mn-ea"/>
                <a:cs typeface="+mn-cs"/>
              </a:rPr>
              <a:t>Pyydä osallistujia keskustelemaan vierustoverin kanssa: kuka olet, mistä tulet ja mistä vapaaehtoistehtävästä olet kiinnostunut?</a:t>
            </a:r>
            <a:endParaRPr lang="fi-FI" sz="1200" kern="1200">
              <a:solidFill>
                <a:schemeClr val="tx1"/>
              </a:solidFill>
              <a:effectLst/>
              <a:latin typeface="+mn-lt"/>
              <a:cs typeface="Calibri"/>
            </a:endParaRPr>
          </a:p>
          <a:p>
            <a:endParaRPr lang="fi-FI" sz="1200" kern="1200">
              <a:solidFill>
                <a:schemeClr val="tx1"/>
              </a:solidFill>
              <a:effectLst/>
              <a:latin typeface="+mn-lt"/>
              <a:ea typeface="+mn-ea"/>
              <a:cs typeface="+mn-cs"/>
            </a:endParaRPr>
          </a:p>
          <a:p>
            <a:r>
              <a:rPr lang="fi-FI" sz="1200" kern="1200">
                <a:solidFill>
                  <a:schemeClr val="tx1"/>
                </a:solidFill>
                <a:effectLst/>
                <a:latin typeface="+mn-lt"/>
                <a:ea typeface="+mn-ea"/>
                <a:cs typeface="+mn-cs"/>
              </a:rPr>
              <a:t>Harjoituksen purun yhteydessä osallistujat esittäytyvät ja kertovat kuinka saivat tietää tästä tilaisuudesta. Kouluttaja pyytää osallistujia kertomaan mitkä ovat heidän odotuksensa ja toiveensa tilaisuuden suhteen.</a:t>
            </a:r>
            <a:r>
              <a:rPr lang="fi-FI"/>
              <a:t> </a:t>
            </a:r>
            <a:r>
              <a:rPr lang="fi-FI" sz="1200" kern="1200">
                <a:solidFill>
                  <a:schemeClr val="tx1"/>
                </a:solidFill>
                <a:effectLst/>
                <a:latin typeface="+mn-lt"/>
                <a:ea typeface="+mn-ea"/>
                <a:cs typeface="+mn-cs"/>
              </a:rPr>
              <a:t> Harjoituksen yhteydessä kirjataan </a:t>
            </a:r>
            <a:r>
              <a:rPr lang="fi-FI" sz="1200" kern="1200" err="1">
                <a:solidFill>
                  <a:schemeClr val="tx1"/>
                </a:solidFill>
                <a:effectLst/>
                <a:latin typeface="+mn-lt"/>
                <a:ea typeface="+mn-ea"/>
                <a:cs typeface="+mn-cs"/>
              </a:rPr>
              <a:t>fläpille</a:t>
            </a:r>
            <a:r>
              <a:rPr lang="fi-FI" sz="1200" kern="1200">
                <a:solidFill>
                  <a:schemeClr val="tx1"/>
                </a:solidFill>
                <a:effectLst/>
                <a:latin typeface="+mn-lt"/>
                <a:ea typeface="+mn-ea"/>
                <a:cs typeface="+mn-cs"/>
              </a:rPr>
              <a:t>, mistä Punaisen Ristin teemoista osallistujat ovat kiinnostuneita ja mistä he haluavat saada enemmän tietoa. Koulutuksen edetessä kouluttaja pyrkii vastaamaan näiden toiveiden toteutumisesta.</a:t>
            </a:r>
            <a:endParaRPr lang="fi-FI" sz="1200" kern="1200">
              <a:solidFill>
                <a:schemeClr val="tx1"/>
              </a:solidFill>
              <a:effectLst/>
              <a:latin typeface="+mn-lt"/>
              <a:cs typeface="Calibri"/>
            </a:endParaRPr>
          </a:p>
          <a:p>
            <a:endParaRPr lang="fi-FI"/>
          </a:p>
        </p:txBody>
      </p:sp>
      <p:sp>
        <p:nvSpPr>
          <p:cNvPr id="4" name="Slide Number Placeholder 3"/>
          <p:cNvSpPr>
            <a:spLocks noGrp="1"/>
          </p:cNvSpPr>
          <p:nvPr>
            <p:ph type="sldNum" sz="quarter" idx="5"/>
          </p:nvPr>
        </p:nvSpPr>
        <p:spPr/>
        <p:txBody>
          <a:bodyPr/>
          <a:lstStyle/>
          <a:p>
            <a:fld id="{235415A4-E05C-4E52-AB4B-E111680B3EDD}" type="slidenum">
              <a:rPr lang="en-US" smtClean="0"/>
              <a:t>1</a:t>
            </a:fld>
            <a:endParaRPr lang="en-US"/>
          </a:p>
        </p:txBody>
      </p:sp>
    </p:spTree>
    <p:extLst>
      <p:ext uri="{BB962C8B-B14F-4D97-AF65-F5344CB8AC3E}">
        <p14:creationId xmlns:p14="http://schemas.microsoft.com/office/powerpoint/2010/main" val="1091518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Kotimaan apu</a:t>
            </a:r>
          </a:p>
          <a:p>
            <a:pPr marL="171450" indent="-171450">
              <a:buFontTx/>
              <a:buChar char="-"/>
            </a:pPr>
            <a:r>
              <a:rPr lang="en-US" sz="1200" dirty="0" err="1"/>
              <a:t>Suomessa</a:t>
            </a:r>
            <a:r>
              <a:rPr lang="en-US" sz="1200" dirty="0"/>
              <a:t> </a:t>
            </a:r>
            <a:r>
              <a:rPr lang="en-US" sz="1200" dirty="0" err="1"/>
              <a:t>apu</a:t>
            </a:r>
            <a:r>
              <a:rPr lang="en-US" sz="1200" dirty="0"/>
              <a:t> on </a:t>
            </a:r>
            <a:r>
              <a:rPr lang="en-US" sz="1200" dirty="0" err="1"/>
              <a:t>useimmiten</a:t>
            </a:r>
            <a:r>
              <a:rPr lang="en-US" sz="1200" dirty="0"/>
              <a:t> </a:t>
            </a:r>
            <a:r>
              <a:rPr lang="en-US" sz="1200" dirty="0" err="1"/>
              <a:t>henkistä</a:t>
            </a:r>
            <a:r>
              <a:rPr lang="en-US" sz="1200" dirty="0"/>
              <a:t> </a:t>
            </a:r>
            <a:r>
              <a:rPr lang="en-US" sz="1200" dirty="0" err="1"/>
              <a:t>tukea</a:t>
            </a:r>
            <a:r>
              <a:rPr lang="en-US" sz="1200" dirty="0"/>
              <a:t> tai </a:t>
            </a:r>
            <a:r>
              <a:rPr lang="en-US" sz="1200" dirty="0" err="1"/>
              <a:t>materiaaliapua</a:t>
            </a:r>
            <a:r>
              <a:rPr lang="en-US" sz="1200" dirty="0"/>
              <a:t>, </a:t>
            </a:r>
            <a:r>
              <a:rPr lang="en-US" sz="1200" dirty="0" err="1"/>
              <a:t>esimerkiksi</a:t>
            </a:r>
            <a:r>
              <a:rPr lang="en-US" sz="1200" dirty="0"/>
              <a:t> </a:t>
            </a:r>
            <a:r>
              <a:rPr lang="en-US" sz="1200" dirty="0" err="1"/>
              <a:t>tulipalon</a:t>
            </a:r>
            <a:r>
              <a:rPr lang="en-US" sz="1200" dirty="0"/>
              <a:t> </a:t>
            </a:r>
            <a:r>
              <a:rPr lang="en-US" sz="1200" dirty="0" err="1"/>
              <a:t>uhreille</a:t>
            </a:r>
            <a:r>
              <a:rPr lang="en-US" sz="1200" dirty="0"/>
              <a:t>.</a:t>
            </a:r>
          </a:p>
          <a:p>
            <a:pPr marL="171450" indent="-171450">
              <a:buFontTx/>
              <a:buChar char="-"/>
            </a:pPr>
            <a:r>
              <a:rPr lang="en-US" sz="1200" dirty="0" err="1"/>
              <a:t>Jokaisessa</a:t>
            </a:r>
            <a:r>
              <a:rPr lang="en-US" sz="1200" dirty="0"/>
              <a:t> </a:t>
            </a:r>
            <a:r>
              <a:rPr lang="en-US" sz="1200" dirty="0" err="1"/>
              <a:t>paikallisosastossa</a:t>
            </a:r>
            <a:r>
              <a:rPr lang="en-US" sz="1200" dirty="0"/>
              <a:t> on </a:t>
            </a:r>
            <a:r>
              <a:rPr lang="en-US" sz="1200" dirty="0" err="1"/>
              <a:t>valmius</a:t>
            </a:r>
            <a:r>
              <a:rPr lang="en-US" sz="1200" dirty="0"/>
              <a:t> </a:t>
            </a:r>
            <a:r>
              <a:rPr lang="en-US" sz="1200" dirty="0" err="1"/>
              <a:t>antaa</a:t>
            </a:r>
            <a:r>
              <a:rPr lang="en-US" sz="1200" dirty="0"/>
              <a:t> </a:t>
            </a:r>
            <a:r>
              <a:rPr lang="en-US" sz="1200" dirty="0" err="1"/>
              <a:t>kotimaan</a:t>
            </a:r>
            <a:r>
              <a:rPr lang="en-US" sz="1200" dirty="0"/>
              <a:t> </a:t>
            </a:r>
            <a:r>
              <a:rPr lang="en-US" sz="1200" dirty="0" err="1"/>
              <a:t>apua</a:t>
            </a:r>
            <a:r>
              <a:rPr lang="en-US" sz="1200" dirty="0"/>
              <a:t> </a:t>
            </a:r>
            <a:br>
              <a:rPr lang="en-US" sz="1200" dirty="0"/>
            </a:br>
            <a:endParaRPr lang="en-US" sz="1200" dirty="0"/>
          </a:p>
        </p:txBody>
      </p:sp>
      <p:sp>
        <p:nvSpPr>
          <p:cNvPr id="4" name="Slide Number Placeholder 3"/>
          <p:cNvSpPr>
            <a:spLocks noGrp="1"/>
          </p:cNvSpPr>
          <p:nvPr>
            <p:ph type="sldNum" sz="quarter" idx="5"/>
          </p:nvPr>
        </p:nvSpPr>
        <p:spPr/>
        <p:txBody>
          <a:bodyPr/>
          <a:lstStyle/>
          <a:p>
            <a:fld id="{235415A4-E05C-4E52-AB4B-E111680B3EDD}" type="slidenum">
              <a:rPr lang="en-US" smtClean="0"/>
              <a:t>10</a:t>
            </a:fld>
            <a:endParaRPr lang="en-US"/>
          </a:p>
        </p:txBody>
      </p:sp>
    </p:spTree>
    <p:extLst>
      <p:ext uri="{BB962C8B-B14F-4D97-AF65-F5344CB8AC3E}">
        <p14:creationId xmlns:p14="http://schemas.microsoft.com/office/powerpoint/2010/main" val="464228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fi-FI" sz="1200" kern="1200" dirty="0">
                <a:solidFill>
                  <a:schemeClr val="tx1"/>
                </a:solidFill>
                <a:effectLst/>
                <a:latin typeface="+mn-lt"/>
                <a:ea typeface="+mn-ea"/>
                <a:cs typeface="+mn-cs"/>
              </a:rPr>
              <a:t>Vapaaehtoistoiminnalla pyritään auttamaan ja tukemaan ihmisiä sekä edistämään terveyttä, hyvinvointia ja järjestön arvomaailmaa. Vapaaehtoistoimintaa voi tehdä</a:t>
            </a:r>
            <a:r>
              <a:rPr lang="fi-FI" dirty="0"/>
              <a:t>:</a:t>
            </a:r>
            <a:endParaRPr lang="fi-FI" sz="1200" kern="1200" dirty="0">
              <a:solidFill>
                <a:schemeClr val="tx1"/>
              </a:solidFill>
              <a:effectLst/>
              <a:latin typeface="+mn-lt"/>
              <a:ea typeface="+mn-ea"/>
              <a:cs typeface="+mn-cs"/>
            </a:endParaRPr>
          </a:p>
          <a:p>
            <a:pPr lvl="0" fontAlgn="ctr"/>
            <a:endParaRPr lang="fi-FI" sz="1200" kern="1200" dirty="0">
              <a:solidFill>
                <a:schemeClr val="tx1"/>
              </a:solidFill>
              <a:effectLst/>
              <a:latin typeface="+mn-lt"/>
              <a:ea typeface="+mn-ea"/>
              <a:cs typeface="+mn-cs"/>
            </a:endParaRPr>
          </a:p>
          <a:p>
            <a:pPr marL="171450" lvl="0" indent="-171450" fontAlgn="ctr">
              <a:buFont typeface="Arial" panose="020B0604020202020204" pitchFamily="34" charset="0"/>
              <a:buChar char="•"/>
            </a:pPr>
            <a:r>
              <a:rPr lang="fi-FI" sz="1200" kern="1200" dirty="0">
                <a:solidFill>
                  <a:schemeClr val="tx1"/>
                </a:solidFill>
                <a:effectLst/>
                <a:latin typeface="+mn-lt"/>
                <a:ea typeface="+mn-ea"/>
                <a:cs typeface="+mn-cs"/>
              </a:rPr>
              <a:t>ryhmässä, yksilönä tai kertaluontoisesti paikan päällä</a:t>
            </a:r>
            <a:endParaRPr lang="fi-FI" sz="1200" kern="1200" dirty="0">
              <a:solidFill>
                <a:schemeClr val="tx1"/>
              </a:solidFill>
              <a:effectLst/>
              <a:latin typeface="+mn-lt"/>
              <a:cs typeface="Calibri"/>
            </a:endParaRPr>
          </a:p>
          <a:p>
            <a:pPr marL="171450" lvl="0" indent="-171450" fontAlgn="ctr">
              <a:buFont typeface="Arial" panose="020B0604020202020204" pitchFamily="34" charset="0"/>
              <a:buChar char="•"/>
            </a:pPr>
            <a:r>
              <a:rPr lang="fr-FR" sz="1200" kern="1200" dirty="0" err="1">
                <a:solidFill>
                  <a:schemeClr val="tx1"/>
                </a:solidFill>
                <a:effectLst/>
                <a:latin typeface="+mn-lt"/>
                <a:ea typeface="+mn-ea"/>
                <a:cs typeface="+mn-cs"/>
              </a:rPr>
              <a:t>verkossa</a:t>
            </a:r>
            <a:endParaRPr lang="fi-FI" sz="1200" kern="1200" dirty="0">
              <a:solidFill>
                <a:schemeClr val="tx1"/>
              </a:solidFill>
              <a:effectLst/>
              <a:latin typeface="+mn-lt"/>
              <a:ea typeface="+mn-ea"/>
              <a:cs typeface="+mn-cs"/>
            </a:endParaRPr>
          </a:p>
          <a:p>
            <a:pPr marL="171450" lvl="0" indent="-171450" fontAlgn="ctr">
              <a:buFont typeface="Arial" panose="020B0604020202020204" pitchFamily="34" charset="0"/>
              <a:buChar char="•"/>
            </a:pPr>
            <a:r>
              <a:rPr lang="fr-FR" sz="1200" kern="1200" dirty="0" err="1">
                <a:solidFill>
                  <a:schemeClr val="tx1"/>
                </a:solidFill>
                <a:effectLst/>
                <a:latin typeface="+mn-lt"/>
                <a:ea typeface="+mn-ea"/>
                <a:cs typeface="+mn-cs"/>
              </a:rPr>
              <a:t>lahjoittamalla</a:t>
            </a:r>
            <a:endParaRPr lang="fi-FI" sz="1200" kern="1200" dirty="0">
              <a:solidFill>
                <a:schemeClr val="tx1"/>
              </a:solidFill>
              <a:effectLst/>
              <a:latin typeface="+mn-lt"/>
              <a:ea typeface="+mn-ea"/>
              <a:cs typeface="+mn-cs"/>
            </a:endParaRPr>
          </a:p>
          <a:p>
            <a:pPr marL="171450" lvl="0" indent="-171450" fontAlgn="ctr">
              <a:buFont typeface="Arial" panose="020B0604020202020204" pitchFamily="34" charset="0"/>
              <a:buChar char="•"/>
            </a:pPr>
            <a:r>
              <a:rPr lang="fr-FR" sz="1200" kern="1200" dirty="0" err="1">
                <a:solidFill>
                  <a:schemeClr val="tx1"/>
                </a:solidFill>
                <a:effectLst/>
                <a:latin typeface="+mn-lt"/>
                <a:ea typeface="+mn-ea"/>
                <a:cs typeface="+mn-cs"/>
              </a:rPr>
              <a:t>Vaikuttajana</a:t>
            </a:r>
            <a:endParaRPr lang="fr-FR" sz="1200" kern="1200" dirty="0">
              <a:solidFill>
                <a:schemeClr val="tx1"/>
              </a:solidFill>
              <a:effectLst/>
              <a:latin typeface="+mn-lt"/>
              <a:ea typeface="+mn-ea"/>
              <a:cs typeface="+mn-cs"/>
            </a:endParaRPr>
          </a:p>
          <a:p>
            <a:pPr marL="171450" lvl="0" indent="-171450" fontAlgn="ctr">
              <a:buFont typeface="Arial" panose="020B0604020202020204" pitchFamily="34" charset="0"/>
              <a:buChar char="•"/>
            </a:pPr>
            <a:endParaRPr lang="fr-FR" sz="1200" kern="1200" dirty="0">
              <a:solidFill>
                <a:schemeClr val="tx1"/>
              </a:solidFill>
              <a:effectLst/>
              <a:latin typeface="+mn-lt"/>
              <a:ea typeface="+mn-ea"/>
              <a:cs typeface="+mn-cs"/>
            </a:endParaRPr>
          </a:p>
          <a:p>
            <a:pPr fontAlgn="ctr"/>
            <a:r>
              <a:rPr lang="fr-FR" sz="1200" kern="1200" dirty="0" err="1">
                <a:solidFill>
                  <a:schemeClr val="tx1"/>
                </a:solidFill>
                <a:effectLst/>
                <a:latin typeface="+mn-lt"/>
                <a:ea typeface="+mn-ea"/>
                <a:cs typeface="+mn-cs"/>
              </a:rPr>
              <a:t>Avataan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joka</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kohdassa</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esimerkein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mitä</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näin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toimien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voi</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tehdä</a:t>
            </a:r>
            <a:r>
              <a:rPr lang="fr-FR" sz="1200" kern="1200" dirty="0">
                <a:solidFill>
                  <a:schemeClr val="tx1"/>
                </a:solidFill>
                <a:effectLst/>
                <a:latin typeface="+mn-lt"/>
                <a:ea typeface="+mn-ea"/>
                <a:cs typeface="+mn-cs"/>
              </a:rPr>
              <a:t>…</a:t>
            </a:r>
            <a:r>
              <a:rPr lang="fr-FR" dirty="0"/>
              <a:t> </a:t>
            </a:r>
            <a:endParaRPr lang="fi-FI" sz="1200" kern="1200" dirty="0">
              <a:solidFill>
                <a:schemeClr val="tx1"/>
              </a:solidFill>
              <a:effectLst/>
              <a:latin typeface="+mn-lt"/>
              <a:ea typeface="+mn-ea"/>
              <a:cs typeface="+mn-cs"/>
            </a:endParaRPr>
          </a:p>
          <a:p>
            <a:endParaRPr lang="fi-FI" dirty="0"/>
          </a:p>
        </p:txBody>
      </p:sp>
      <p:sp>
        <p:nvSpPr>
          <p:cNvPr id="4" name="Slide Number Placeholder 3"/>
          <p:cNvSpPr>
            <a:spLocks noGrp="1"/>
          </p:cNvSpPr>
          <p:nvPr>
            <p:ph type="sldNum" sz="quarter" idx="5"/>
          </p:nvPr>
        </p:nvSpPr>
        <p:spPr/>
        <p:txBody>
          <a:bodyPr/>
          <a:lstStyle/>
          <a:p>
            <a:fld id="{235415A4-E05C-4E52-AB4B-E111680B3EDD}" type="slidenum">
              <a:rPr lang="en-US" smtClean="0"/>
              <a:t>11</a:t>
            </a:fld>
            <a:endParaRPr lang="en-US"/>
          </a:p>
        </p:txBody>
      </p:sp>
    </p:spTree>
    <p:extLst>
      <p:ext uri="{BB962C8B-B14F-4D97-AF65-F5344CB8AC3E}">
        <p14:creationId xmlns:p14="http://schemas.microsoft.com/office/powerpoint/2010/main" val="4251346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Täydennä tähän oman osaston toimintamuotoja </a:t>
            </a:r>
          </a:p>
        </p:txBody>
      </p:sp>
      <p:sp>
        <p:nvSpPr>
          <p:cNvPr id="4" name="Dian numeron paikkamerkki 3"/>
          <p:cNvSpPr>
            <a:spLocks noGrp="1"/>
          </p:cNvSpPr>
          <p:nvPr>
            <p:ph type="sldNum" sz="quarter" idx="5"/>
          </p:nvPr>
        </p:nvSpPr>
        <p:spPr/>
        <p:txBody>
          <a:bodyPr/>
          <a:lstStyle/>
          <a:p>
            <a:fld id="{D9D1C9AF-C8A2-E248-9C2D-AAFE8E0C60B5}" type="slidenum">
              <a:rPr lang="fi-FI" smtClean="0"/>
              <a:t>12</a:t>
            </a:fld>
            <a:endParaRPr lang="fi-FI"/>
          </a:p>
        </p:txBody>
      </p:sp>
    </p:spTree>
    <p:extLst>
      <p:ext uri="{BB962C8B-B14F-4D97-AF65-F5344CB8AC3E}">
        <p14:creationId xmlns:p14="http://schemas.microsoft.com/office/powerpoint/2010/main" val="18156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Täydennä tähän oman osaston toimintamuotoja </a:t>
            </a:r>
          </a:p>
        </p:txBody>
      </p:sp>
      <p:sp>
        <p:nvSpPr>
          <p:cNvPr id="4" name="Dian numeron paikkamerkki 3"/>
          <p:cNvSpPr>
            <a:spLocks noGrp="1"/>
          </p:cNvSpPr>
          <p:nvPr>
            <p:ph type="sldNum" sz="quarter" idx="5"/>
          </p:nvPr>
        </p:nvSpPr>
        <p:spPr/>
        <p:txBody>
          <a:bodyPr/>
          <a:lstStyle/>
          <a:p>
            <a:fld id="{D9D1C9AF-C8A2-E248-9C2D-AAFE8E0C60B5}" type="slidenum">
              <a:rPr lang="fi-FI" smtClean="0"/>
              <a:t>13</a:t>
            </a:fld>
            <a:endParaRPr lang="fi-FI"/>
          </a:p>
        </p:txBody>
      </p:sp>
    </p:spTree>
    <p:extLst>
      <p:ext uri="{BB962C8B-B14F-4D97-AF65-F5344CB8AC3E}">
        <p14:creationId xmlns:p14="http://schemas.microsoft.com/office/powerpoint/2010/main" val="1906516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9D1C9AF-C8A2-E248-9C2D-AAFE8E0C60B5}" type="slidenum">
              <a:rPr lang="fi-FI" smtClean="0"/>
              <a:t>14</a:t>
            </a:fld>
            <a:endParaRPr lang="fi-FI"/>
          </a:p>
        </p:txBody>
      </p:sp>
    </p:spTree>
    <p:extLst>
      <p:ext uri="{BB962C8B-B14F-4D97-AF65-F5344CB8AC3E}">
        <p14:creationId xmlns:p14="http://schemas.microsoft.com/office/powerpoint/2010/main" val="4155159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kern="1200">
                <a:solidFill>
                  <a:schemeClr val="tx1"/>
                </a:solidFill>
                <a:effectLst/>
                <a:latin typeface="+mn-lt"/>
                <a:ea typeface="+mn-ea"/>
                <a:cs typeface="+mn-cs"/>
              </a:rPr>
              <a:t>Kouluttaja ja osaston edustaja(t) aloittavat osion kertomalla oman tarinansa siitä, miksi he ovat tulleet mukaan SPR:n vapaaehtoisiksi ja mitä vapaaehtoistoiminta heille merkitsee. </a:t>
            </a:r>
            <a:endParaRPr lang="en-US">
              <a:cs typeface="Calibri"/>
            </a:endParaRPr>
          </a:p>
        </p:txBody>
      </p:sp>
      <p:sp>
        <p:nvSpPr>
          <p:cNvPr id="4" name="Slide Number Placeholder 3"/>
          <p:cNvSpPr>
            <a:spLocks noGrp="1"/>
          </p:cNvSpPr>
          <p:nvPr>
            <p:ph type="sldNum" sz="quarter" idx="5"/>
          </p:nvPr>
        </p:nvSpPr>
        <p:spPr/>
        <p:txBody>
          <a:bodyPr/>
          <a:lstStyle/>
          <a:p>
            <a:fld id="{235415A4-E05C-4E52-AB4B-E111680B3EDD}" type="slidenum">
              <a:rPr lang="en-US"/>
              <a:t>15</a:t>
            </a:fld>
            <a:endParaRPr lang="en-US"/>
          </a:p>
        </p:txBody>
      </p:sp>
    </p:spTree>
    <p:extLst>
      <p:ext uri="{BB962C8B-B14F-4D97-AF65-F5344CB8AC3E}">
        <p14:creationId xmlns:p14="http://schemas.microsoft.com/office/powerpoint/2010/main" val="2795690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SPR:n tapaturmavakuutus koskee järjestön vapaaehtoistoimintaa. Vapaaehtoinen ei tarvitse olla SPR:n jäsen ollakseen vakuutettu. Tapaturmavakuutus ei kata sairastumisia. </a:t>
            </a:r>
          </a:p>
          <a:p>
            <a:endParaRPr lang="fi-FI" dirty="0"/>
          </a:p>
          <a:p>
            <a:r>
              <a:rPr lang="fi-FI" dirty="0"/>
              <a:t>Vakuutukset: </a:t>
            </a:r>
            <a:r>
              <a:rPr lang="fi-FI" dirty="0">
                <a:hlinkClick r:id="rId3"/>
              </a:rPr>
              <a:t>https://rednet.punainenristi.fi/node/12816</a:t>
            </a:r>
            <a:endParaRPr lang="fi-FI" dirty="0"/>
          </a:p>
          <a:p>
            <a:r>
              <a:rPr lang="fi-FI" dirty="0"/>
              <a:t>Eettiset ohjeet: </a:t>
            </a:r>
            <a:r>
              <a:rPr lang="fi-FI" dirty="0">
                <a:hlinkClick r:id="rId4"/>
              </a:rPr>
              <a:t>https://rednet.punainenristi.fi/node/26573</a:t>
            </a:r>
            <a:endParaRPr lang="fi-FI" dirty="0"/>
          </a:p>
          <a:p>
            <a:r>
              <a:rPr lang="fi-FI" dirty="0"/>
              <a:t>Seksuaalisen häirinnän ja ahdistelun vastainen linjaus: </a:t>
            </a:r>
            <a:r>
              <a:rPr lang="fi-FI" dirty="0">
                <a:hlinkClick r:id="rId5"/>
              </a:rPr>
              <a:t>https://rednet.punainenristi.fi/system/files/page/SPR%20linjaus%20seksuaalisen%20h%C3%A4irinn%C3%A4n%20ja%20hyv%C3%A4ksik%C3%A4yt%C3%B6n%20ehk%C3%A4isy.pdf</a:t>
            </a:r>
            <a:endParaRPr lang="fi-FI" dirty="0"/>
          </a:p>
          <a:p>
            <a:r>
              <a:rPr lang="fi-FI" dirty="0"/>
              <a:t>Tietosuoja: </a:t>
            </a:r>
            <a:r>
              <a:rPr lang="fi-FI" dirty="0">
                <a:hlinkClick r:id="rId6"/>
              </a:rPr>
              <a:t>https://www.punainenristi.fi/tietosuoja</a:t>
            </a:r>
            <a:endParaRPr lang="fi-FI" dirty="0"/>
          </a:p>
          <a:p>
            <a:endParaRPr lang="fi-FI" dirty="0"/>
          </a:p>
          <a:p>
            <a:r>
              <a:rPr lang="fi-FI" dirty="0"/>
              <a:t>On tärkeää sanoa, että emme hyväksy minkäänlaista seksuaalista häirintää, ahdistelua, hyväksikäyttöä, rasismia tai kiusaamista. </a:t>
            </a:r>
          </a:p>
          <a:p>
            <a:r>
              <a:rPr lang="fi-FI" dirty="0"/>
              <a:t>Pyrimme kaikin keinoin siihen, että SPR on kaikille turvallinen toimintaympäristö, niin henkisesti kuin fyysisesti. Turvallisemman tilan periaatteet löytyy: </a:t>
            </a:r>
            <a:r>
              <a:rPr lang="fi-FI" u="sng" dirty="0">
                <a:solidFill>
                  <a:srgbClr val="0070C0"/>
                </a:solidFill>
              </a:rPr>
              <a:t>https://rednet.punainenristi.fi/turvallisemman_tilan_periaatteet </a:t>
            </a:r>
          </a:p>
          <a:p>
            <a:endParaRPr lang="fi-FI" dirty="0"/>
          </a:p>
          <a:p>
            <a:r>
              <a:rPr lang="fi-FI" dirty="0"/>
              <a:t>Järjestö varmistaa, että tietosuojalakia ja ihmisten tietosuojaa kunnioitetaan. </a:t>
            </a:r>
          </a:p>
          <a:p>
            <a:endParaRPr lang="fi-FI" dirty="0"/>
          </a:p>
        </p:txBody>
      </p:sp>
      <p:sp>
        <p:nvSpPr>
          <p:cNvPr id="4" name="Slide Number Placeholder 3"/>
          <p:cNvSpPr>
            <a:spLocks noGrp="1"/>
          </p:cNvSpPr>
          <p:nvPr>
            <p:ph type="sldNum" sz="quarter" idx="5"/>
          </p:nvPr>
        </p:nvSpPr>
        <p:spPr/>
        <p:txBody>
          <a:bodyPr/>
          <a:lstStyle/>
          <a:p>
            <a:fld id="{235415A4-E05C-4E52-AB4B-E111680B3EDD}" type="slidenum">
              <a:rPr lang="en-US" smtClean="0"/>
              <a:t>16</a:t>
            </a:fld>
            <a:endParaRPr lang="en-US"/>
          </a:p>
        </p:txBody>
      </p:sp>
    </p:spTree>
    <p:extLst>
      <p:ext uri="{BB962C8B-B14F-4D97-AF65-F5344CB8AC3E}">
        <p14:creationId xmlns:p14="http://schemas.microsoft.com/office/powerpoint/2010/main" val="3148700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Kaikki vapaaehtoiset ovat oikeutettuja perehdytykseen ja koulutukseen tehtävään </a:t>
            </a:r>
          </a:p>
        </p:txBody>
      </p:sp>
      <p:sp>
        <p:nvSpPr>
          <p:cNvPr id="4" name="Dian numeron paikkamerkki 3"/>
          <p:cNvSpPr>
            <a:spLocks noGrp="1"/>
          </p:cNvSpPr>
          <p:nvPr>
            <p:ph type="sldNum" sz="quarter" idx="5"/>
          </p:nvPr>
        </p:nvSpPr>
        <p:spPr/>
        <p:txBody>
          <a:bodyPr/>
          <a:lstStyle/>
          <a:p>
            <a:fld id="{235415A4-E05C-4E52-AB4B-E111680B3EDD}" type="slidenum">
              <a:rPr lang="en-US" smtClean="0"/>
              <a:t>17</a:t>
            </a:fld>
            <a:endParaRPr lang="en-US"/>
          </a:p>
        </p:txBody>
      </p:sp>
    </p:spTree>
    <p:extLst>
      <p:ext uri="{BB962C8B-B14F-4D97-AF65-F5344CB8AC3E}">
        <p14:creationId xmlns:p14="http://schemas.microsoft.com/office/powerpoint/2010/main" val="2999651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fi-FI" sz="1200" b="0" i="0" kern="1200" dirty="0">
                <a:solidFill>
                  <a:schemeClr val="tx1"/>
                </a:solidFill>
                <a:effectLst/>
                <a:latin typeface="+mn-lt"/>
                <a:ea typeface="+mn-ea"/>
                <a:cs typeface="+mn-cs"/>
              </a:rPr>
              <a:t>Mikäli koulutuksessa on hyvin aikaa ja osallistujat ovat kiinnostuneita kouluttaja voi heijastaa tietokoneelta </a:t>
            </a:r>
            <a:r>
              <a:rPr lang="fi-FI" sz="1200" b="0" i="0" kern="1200" dirty="0" err="1">
                <a:solidFill>
                  <a:schemeClr val="tx1"/>
                </a:solidFill>
                <a:effectLst/>
                <a:latin typeface="+mn-lt"/>
                <a:ea typeface="+mn-ea"/>
                <a:cs typeface="+mn-cs"/>
              </a:rPr>
              <a:t>OMA:n</a:t>
            </a:r>
            <a:r>
              <a:rPr lang="fi-FI" sz="1200" b="0" i="0" kern="1200" dirty="0">
                <a:solidFill>
                  <a:schemeClr val="tx1"/>
                </a:solidFill>
                <a:effectLst/>
                <a:latin typeface="+mn-lt"/>
                <a:ea typeface="+mn-ea"/>
                <a:cs typeface="+mn-cs"/>
              </a:rPr>
              <a:t> etusivun ja antaa osallistujille koulutuksen aikana mahdollisuus kirjautua  </a:t>
            </a:r>
            <a:r>
              <a:rPr lang="fi-FI" sz="1200" b="0" i="0" kern="1200" dirty="0" err="1">
                <a:solidFill>
                  <a:schemeClr val="tx1"/>
                </a:solidFill>
                <a:effectLst/>
                <a:latin typeface="+mn-lt"/>
                <a:ea typeface="+mn-ea"/>
                <a:cs typeface="+mn-cs"/>
              </a:rPr>
              <a:t>OMA:an</a:t>
            </a:r>
            <a:r>
              <a:rPr lang="fi-FI" sz="1200" b="0" i="0" kern="1200" dirty="0">
                <a:solidFill>
                  <a:schemeClr val="tx1"/>
                </a:solidFill>
                <a:effectLst/>
                <a:latin typeface="+mn-lt"/>
                <a:ea typeface="+mn-ea"/>
                <a:cs typeface="+mn-cs"/>
              </a:rPr>
              <a:t> osallistujien omilla kännyköillä. Mikäli tämä ei ole mahdollista kouluttaja näyttää tietokoneen ja videotykin välityksellä miltä OMA Punainen Risti näyttää, miten siihen pääsee ja mitä siellä on.   </a:t>
            </a:r>
          </a:p>
          <a:p>
            <a:pPr rtl="0" fontAlgn="base"/>
            <a:r>
              <a:rPr lang="fi-FI" sz="1200" b="0" i="0" kern="1200" dirty="0">
                <a:solidFill>
                  <a:schemeClr val="tx1"/>
                </a:solidFill>
                <a:effectLst/>
                <a:latin typeface="+mn-lt"/>
                <a:ea typeface="+mn-ea"/>
                <a:cs typeface="+mn-cs"/>
              </a:rPr>
              <a:t> </a:t>
            </a:r>
          </a:p>
          <a:p>
            <a:pPr rtl="0" fontAlgn="base"/>
            <a:r>
              <a:rPr lang="fi-FI" sz="1200" b="0" i="0" kern="1200" dirty="0" err="1">
                <a:solidFill>
                  <a:schemeClr val="tx1"/>
                </a:solidFill>
                <a:effectLst/>
                <a:latin typeface="+mn-lt"/>
                <a:ea typeface="+mn-ea"/>
                <a:cs typeface="+mn-cs"/>
              </a:rPr>
              <a:t>OMA:n</a:t>
            </a:r>
            <a:r>
              <a:rPr lang="fi-FI" sz="1200" b="0" i="0" kern="1200" dirty="0">
                <a:solidFill>
                  <a:schemeClr val="tx1"/>
                </a:solidFill>
                <a:effectLst/>
                <a:latin typeface="+mn-lt"/>
                <a:ea typeface="+mn-ea"/>
                <a:cs typeface="+mn-cs"/>
              </a:rPr>
              <a:t> esittelyn aikana kouluttaja näyttää kyseisen osaston tiedot ja osastonäkymä </a:t>
            </a:r>
            <a:r>
              <a:rPr lang="fi-FI" sz="1200" b="0" i="0" kern="1200" dirty="0" err="1">
                <a:solidFill>
                  <a:schemeClr val="tx1"/>
                </a:solidFill>
                <a:effectLst/>
                <a:latin typeface="+mn-lt"/>
                <a:ea typeface="+mn-ea"/>
                <a:cs typeface="+mn-cs"/>
              </a:rPr>
              <a:t>OMA:ssa</a:t>
            </a:r>
            <a:r>
              <a:rPr lang="fi-FI" sz="1200" b="0" i="0" kern="1200" dirty="0">
                <a:solidFill>
                  <a:schemeClr val="tx1"/>
                </a:solidFill>
                <a:effectLst/>
                <a:latin typeface="+mn-lt"/>
                <a:ea typeface="+mn-ea"/>
                <a:cs typeface="+mn-cs"/>
              </a:rPr>
              <a:t>.  Jos ei kyseinen osasto ole </a:t>
            </a:r>
            <a:r>
              <a:rPr lang="fi-FI" sz="1200" b="0" i="0" kern="1200" dirty="0" err="1">
                <a:solidFill>
                  <a:schemeClr val="tx1"/>
                </a:solidFill>
                <a:effectLst/>
                <a:latin typeface="+mn-lt"/>
                <a:ea typeface="+mn-ea"/>
                <a:cs typeface="+mn-cs"/>
              </a:rPr>
              <a:t>OMA:ssa</a:t>
            </a:r>
            <a:r>
              <a:rPr lang="fi-FI" sz="1200" b="0" i="0" kern="1200" dirty="0">
                <a:solidFill>
                  <a:schemeClr val="tx1"/>
                </a:solidFill>
                <a:effectLst/>
                <a:latin typeface="+mn-lt"/>
                <a:ea typeface="+mn-ea"/>
                <a:cs typeface="+mn-cs"/>
              </a:rPr>
              <a:t> niin kouluttaja näyttää osaston yhteystiedot </a:t>
            </a:r>
            <a:r>
              <a:rPr lang="fi-FI" sz="1200" b="0" i="0" kern="1200" dirty="0" err="1">
                <a:solidFill>
                  <a:schemeClr val="tx1"/>
                </a:solidFill>
                <a:effectLst/>
                <a:latin typeface="+mn-lt"/>
                <a:ea typeface="+mn-ea"/>
                <a:cs typeface="+mn-cs"/>
              </a:rPr>
              <a:t>Rednetistä</a:t>
            </a:r>
            <a:r>
              <a:rPr lang="fi-FI" sz="1200" b="0" i="0" kern="1200" dirty="0">
                <a:solidFill>
                  <a:schemeClr val="tx1"/>
                </a:solidFill>
                <a:effectLst/>
                <a:latin typeface="+mn-lt"/>
                <a:ea typeface="+mn-ea"/>
                <a:cs typeface="+mn-cs"/>
              </a:rPr>
              <a:t>.</a:t>
            </a:r>
          </a:p>
          <a:p>
            <a:pPr rtl="0" fontAlgn="base"/>
            <a:endParaRPr lang="fi-FI" sz="1200" b="0" i="0" kern="1200" dirty="0">
              <a:solidFill>
                <a:schemeClr val="tx1"/>
              </a:solidFill>
              <a:effectLst/>
              <a:latin typeface="+mn-lt"/>
              <a:ea typeface="+mn-ea"/>
              <a:cs typeface="+mn-cs"/>
            </a:endParaRPr>
          </a:p>
          <a:p>
            <a:pPr rtl="0" fontAlgn="base"/>
            <a:r>
              <a:rPr lang="fi-FI" sz="1200" b="0" i="0" kern="1200" dirty="0">
                <a:solidFill>
                  <a:schemeClr val="tx1"/>
                </a:solidFill>
                <a:effectLst/>
                <a:latin typeface="+mn-lt"/>
                <a:ea typeface="+mn-ea"/>
                <a:cs typeface="+mn-cs"/>
              </a:rPr>
              <a:t>Kannusta osallistujia liittymään Omaan, painota ettei Omaan kirjautuminen aiheuta mitään mainos- tai viestitulvaa sähköpostiin Kerro, että Oma Punainen Risti kokoaa yhteen paikkaan koko Suomen Punaisen Ristin toiminnan ja tapahtumat. Kursseille, koulutuksiin ja muuhun toimintaan ilmoittautuminen tapahtuu Oman kautta. Luomalla profiilin saa tietoa lähellä olevasta toiminnasta, mutta rekisteröityminen ei vielä sido mihinkään.</a:t>
            </a:r>
          </a:p>
          <a:p>
            <a:endParaRPr lang="fi-FI" dirty="0"/>
          </a:p>
        </p:txBody>
      </p:sp>
      <p:sp>
        <p:nvSpPr>
          <p:cNvPr id="4" name="Slide Number Placeholder 3"/>
          <p:cNvSpPr>
            <a:spLocks noGrp="1"/>
          </p:cNvSpPr>
          <p:nvPr>
            <p:ph type="sldNum" sz="quarter" idx="5"/>
          </p:nvPr>
        </p:nvSpPr>
        <p:spPr/>
        <p:txBody>
          <a:bodyPr/>
          <a:lstStyle/>
          <a:p>
            <a:fld id="{235415A4-E05C-4E52-AB4B-E111680B3EDD}" type="slidenum">
              <a:rPr lang="en-US" smtClean="0"/>
              <a:t>20</a:t>
            </a:fld>
            <a:endParaRPr lang="en-US"/>
          </a:p>
        </p:txBody>
      </p:sp>
    </p:spTree>
    <p:extLst>
      <p:ext uri="{BB962C8B-B14F-4D97-AF65-F5344CB8AC3E}">
        <p14:creationId xmlns:p14="http://schemas.microsoft.com/office/powerpoint/2010/main" val="1951106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Tässä kohtaa on hyvä tarkistaa onko osallistujilla vielä kysymyksiä ja kertoa, että osaston edustajilta voi kysyä lisätietoja myös tilaisuuden jälkeen. </a:t>
            </a:r>
          </a:p>
        </p:txBody>
      </p:sp>
      <p:sp>
        <p:nvSpPr>
          <p:cNvPr id="4" name="Slide Number Placeholder 3"/>
          <p:cNvSpPr>
            <a:spLocks noGrp="1"/>
          </p:cNvSpPr>
          <p:nvPr>
            <p:ph type="sldNum" sz="quarter" idx="5"/>
          </p:nvPr>
        </p:nvSpPr>
        <p:spPr/>
        <p:txBody>
          <a:bodyPr/>
          <a:lstStyle/>
          <a:p>
            <a:fld id="{235415A4-E05C-4E52-AB4B-E111680B3EDD}" type="slidenum">
              <a:rPr lang="en-US" smtClean="0"/>
              <a:t>21</a:t>
            </a:fld>
            <a:endParaRPr lang="en-US"/>
          </a:p>
        </p:txBody>
      </p:sp>
    </p:spTree>
    <p:extLst>
      <p:ext uri="{BB962C8B-B14F-4D97-AF65-F5344CB8AC3E}">
        <p14:creationId xmlns:p14="http://schemas.microsoft.com/office/powerpoint/2010/main" val="3660445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235415A4-E05C-4E52-AB4B-E111680B3EDD}" type="slidenum">
              <a:rPr lang="en-US" smtClean="0"/>
              <a:t>2</a:t>
            </a:fld>
            <a:endParaRPr lang="en-US"/>
          </a:p>
        </p:txBody>
      </p:sp>
    </p:spTree>
    <p:extLst>
      <p:ext uri="{BB962C8B-B14F-4D97-AF65-F5344CB8AC3E}">
        <p14:creationId xmlns:p14="http://schemas.microsoft.com/office/powerpoint/2010/main" val="2924820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MITÄ KAIKKEA PITÄÄ MUISTAA SANOA TÄMÄN KALVON KOHDALLA (ainakin nämä 4 kohtaa on hyvä mainita).</a:t>
            </a:r>
          </a:p>
          <a:p>
            <a:pPr marL="171450" indent="-171450">
              <a:buFontTx/>
              <a:buChar char="-"/>
            </a:pPr>
            <a:r>
              <a:rPr lang="fi-FI" dirty="0"/>
              <a:t>Kerro ainakin miksi Punaisella Ristillä on erikoisasema eli mm. Suomessa oma laki, SPR ei ole rekisteröity yhdistys vaan julkisoikeudellinen yhdistys, Geneven sopimusten antama toimivalta. </a:t>
            </a:r>
          </a:p>
          <a:p>
            <a:pPr marL="171450" indent="-171450">
              <a:buFontTx/>
              <a:buChar char="-"/>
            </a:pPr>
            <a:r>
              <a:rPr lang="fi-FI" dirty="0"/>
              <a:t>192 kansallista yhdistystä luovat maailmanlaajuisen verkoston eli lähes jokaisesta maasta löytyy Punaisen Ristin tai Punaisen Puolikuun yhdistys joka auttaa jo paikallisesti.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dirty="0"/>
              <a:t>Kerro myös merkeistä perusasiat eli merkin omistavat valtiot, merkin käyttöä valvoo valtio mutta Punainen Risti avustaa. Punainen risti, punainen puolikuu ja punainen kristalli on ensisijaisesti suojamerkkejä</a:t>
            </a:r>
          </a:p>
          <a:p>
            <a:pPr marL="171450" indent="-171450">
              <a:buFontTx/>
              <a:buChar char="-"/>
            </a:pPr>
            <a:r>
              <a:rPr lang="fi-FI" dirty="0"/>
              <a:t>Kerro myös eri merkkien käytöstä ja siitä, että miksi tarvitaan kolme eri merkkiä. Merkit eivät viittaa uskontoon mutta, jotta avustustyöntekijät ja suojeltu omaisuus on turvattu pitää eri maissa käyttää erilaista merkkiä koska esim. risti luo kuvan uskonnosta (vaikka se ei sitä tässä tarkoitakaan). </a:t>
            </a:r>
          </a:p>
          <a:p>
            <a:pPr marL="171450" indent="-171450">
              <a:buFontTx/>
              <a:buChar char="-"/>
            </a:pPr>
            <a:r>
              <a:rPr lang="fi-FI" dirty="0"/>
              <a:t>Me käytämme toiminnassa järjestötunnusta (=logo), joka näkyy kalvollakin oikeassa yläkulmassa </a:t>
            </a:r>
          </a:p>
          <a:p>
            <a:pPr marL="171450" indent="-171450">
              <a:buFontTx/>
              <a:buChar char="-"/>
            </a:pPr>
            <a:endParaRPr lang="fi-FI" dirty="0"/>
          </a:p>
          <a:p>
            <a:pPr>
              <a:defRPr/>
            </a:pPr>
            <a:r>
              <a:rPr lang="fi-FI" dirty="0"/>
              <a:t>Lopuksi voi vielä sanoa, että tässä on esimerkki miten yhden henkilön ajatuksesta syntyi jotain isoa. </a:t>
            </a:r>
            <a:r>
              <a:rPr lang="fi-FI" altLang="en-US" dirty="0"/>
              <a:t>Hän, joka on riittävän hullu uskoakseen voivansa muuttaa maailmaa, voi myös tehdä sen ….</a:t>
            </a:r>
            <a:endParaRPr lang="fi-FI" dirty="0"/>
          </a:p>
          <a:p>
            <a:endParaRPr lang="fi-FI" dirty="0"/>
          </a:p>
          <a:p>
            <a:endParaRPr lang="fi-FI" dirty="0"/>
          </a:p>
        </p:txBody>
      </p:sp>
      <p:sp>
        <p:nvSpPr>
          <p:cNvPr id="4" name="Dian numeron paikkamerkki 3"/>
          <p:cNvSpPr>
            <a:spLocks noGrp="1"/>
          </p:cNvSpPr>
          <p:nvPr>
            <p:ph type="sldNum" sz="quarter" idx="5"/>
          </p:nvPr>
        </p:nvSpPr>
        <p:spPr/>
        <p:txBody>
          <a:bodyPr/>
          <a:lstStyle/>
          <a:p>
            <a:fld id="{235415A4-E05C-4E52-AB4B-E111680B3EDD}" type="slidenum">
              <a:rPr lang="en-US" smtClean="0"/>
              <a:t>3</a:t>
            </a:fld>
            <a:endParaRPr lang="en-US"/>
          </a:p>
        </p:txBody>
      </p:sp>
    </p:spTree>
    <p:extLst>
      <p:ext uri="{BB962C8B-B14F-4D97-AF65-F5344CB8AC3E}">
        <p14:creationId xmlns:p14="http://schemas.microsoft.com/office/powerpoint/2010/main" val="1764214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spcBef>
                <a:spcPct val="0"/>
              </a:spcBef>
            </a:pPr>
            <a:r>
              <a:rPr lang="fi-FI" altLang="fi-FI" dirty="0"/>
              <a:t>Periaatteiden selitystekstejä ei ole tarkoitus lukea kaikkia, alla olevat muistiinpanot ovat ensisijaisesti kouluttajan tukena.</a:t>
            </a:r>
            <a:r>
              <a:rPr lang="fi-FI" altLang="fi-FI"/>
              <a:t> </a:t>
            </a:r>
          </a:p>
          <a:p>
            <a:pPr eaLnBrk="1" hangingPunct="1">
              <a:spcBef>
                <a:spcPct val="0"/>
              </a:spcBef>
            </a:pPr>
            <a:endParaRPr lang="fi-FI" altLang="fi-FI" dirty="0"/>
          </a:p>
          <a:p>
            <a:pPr>
              <a:spcBef>
                <a:spcPct val="0"/>
              </a:spcBef>
            </a:pPr>
            <a:r>
              <a:rPr lang="fi-FI" altLang="fi-FI" dirty="0"/>
              <a:t>Periaatteet käydään lyhyesti läpi.</a:t>
            </a:r>
            <a:r>
              <a:rPr lang="fi-FI" altLang="fi-FI"/>
              <a:t> </a:t>
            </a:r>
            <a:endParaRPr lang="fi-FI" altLang="fi-FI">
              <a:cs typeface="Calibri"/>
            </a:endParaRPr>
          </a:p>
          <a:p>
            <a:pPr eaLnBrk="1" hangingPunct="1">
              <a:spcBef>
                <a:spcPct val="0"/>
              </a:spcBef>
            </a:pPr>
            <a:endParaRPr lang="fi-FI" altLang="fi-FI" dirty="0"/>
          </a:p>
          <a:p>
            <a:pPr eaLnBrk="1" hangingPunct="1">
              <a:spcBef>
                <a:spcPct val="0"/>
              </a:spcBef>
            </a:pPr>
            <a:r>
              <a:rPr lang="fi-FI" altLang="fi-FI" b="1" dirty="0"/>
              <a:t>Inhimillisyys</a:t>
            </a:r>
            <a:endParaRPr lang="fi-FI" altLang="fi-FI" b="1">
              <a:cs typeface="Calibri"/>
            </a:endParaRPr>
          </a:p>
          <a:p>
            <a:pPr>
              <a:spcBef>
                <a:spcPts val="600"/>
              </a:spcBef>
              <a:spcAft>
                <a:spcPts val="1200"/>
              </a:spcAft>
              <a:buNone/>
            </a:pPr>
            <a:r>
              <a:rPr lang="fi-FI" altLang="fi-FI" sz="1200">
                <a:ea typeface="Verdana"/>
                <a:cs typeface="Calibri"/>
              </a:rPr>
              <a:t>Punainen Risti on syntynyt halusta auttaa </a:t>
            </a:r>
            <a:r>
              <a:rPr lang="fi-FI" altLang="fi-FI">
                <a:ea typeface="Verdana"/>
                <a:cs typeface="Calibri"/>
              </a:rPr>
              <a:t>erottelematta</a:t>
            </a:r>
            <a:r>
              <a:rPr lang="fi-FI" altLang="fi-FI" sz="1200">
                <a:ea typeface="Verdana"/>
                <a:cs typeface="Calibri"/>
              </a:rPr>
              <a:t> kaikkia sodassa haavoittuneita. Se pyrkii kaikissa olosuhteissa sekä kansainvälisesti että kansallisesti ehkäisemään ja lieventämään inhimillistä kärsimystä. Sen tarkoituksena on suojella elämää, terveyttä ja ihmisarvoa. Se haluaa edistää kaikkien kansojen kesken yhteisymmärrystä, ystävyyttä, yhteistyötä ja pysyvää rauhaa.</a:t>
            </a:r>
          </a:p>
          <a:p>
            <a:pPr eaLnBrk="1" hangingPunct="1">
              <a:spcBef>
                <a:spcPct val="0"/>
              </a:spcBef>
            </a:pPr>
            <a:r>
              <a:rPr lang="fi-FI" altLang="fi-FI" dirty="0"/>
              <a:t> </a:t>
            </a:r>
            <a:endParaRPr lang="fi-FI" altLang="fi-FI">
              <a:cs typeface="Calibri"/>
            </a:endParaRPr>
          </a:p>
          <a:p>
            <a:pPr eaLnBrk="1" hangingPunct="1">
              <a:spcBef>
                <a:spcPct val="0"/>
              </a:spcBef>
            </a:pPr>
            <a:r>
              <a:rPr lang="fi-FI" altLang="fi-FI" dirty="0"/>
              <a:t>Inhimillisyyden periaate sisältää ajatuksen siitä, ettei mikään toiminta kärsivän ihmisen auttamiseksi ole turhaa tai vähäpätöistä. On tärkeää auttaa silloin kun apua tarvitaan. Tämä ei koske pelkästään järjestöä, vaan jokaista ihmistä. Näin inhimillisyyden periaate toteutuisi jokapäiväisessä elämässä.</a:t>
            </a:r>
            <a:endParaRPr lang="fi-FI" altLang="fi-FI">
              <a:cs typeface="Calibri"/>
            </a:endParaRPr>
          </a:p>
          <a:p>
            <a:pPr eaLnBrk="1" hangingPunct="1">
              <a:spcBef>
                <a:spcPct val="0"/>
              </a:spcBef>
            </a:pPr>
            <a:r>
              <a:rPr lang="fi-FI" altLang="fi-FI" dirty="0"/>
              <a:t> </a:t>
            </a:r>
            <a:endParaRPr lang="fi-FI" altLang="fi-FI">
              <a:cs typeface="Calibri"/>
            </a:endParaRPr>
          </a:p>
          <a:p>
            <a:pPr eaLnBrk="1" hangingPunct="1">
              <a:spcBef>
                <a:spcPct val="0"/>
              </a:spcBef>
            </a:pPr>
            <a:r>
              <a:rPr lang="fi-FI" altLang="fi-FI" b="1" dirty="0"/>
              <a:t>Tasapuolisuus</a:t>
            </a:r>
            <a:endParaRPr lang="fi-FI" altLang="fi-FI" b="1">
              <a:cs typeface="Calibri"/>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fi-FI" altLang="fi-FI" sz="1200">
                <a:ea typeface="Verdana"/>
                <a:cs typeface="Calibri"/>
              </a:rPr>
              <a:t>Punainen Risti ei tee minkäänlaista erotusta kansallisuuden, rodun, uskonnon, yhteiskunnallisen aseman tai poliittisen mielipiteen perusteella. Sen pyrkimyksenä on torjua ja lievittää kärsimyksiä ja auttaa ensisijaisesti suurimmassa hädässä olevia.</a:t>
            </a:r>
          </a:p>
          <a:p>
            <a:pPr eaLnBrk="1" hangingPunct="1">
              <a:spcBef>
                <a:spcPct val="0"/>
              </a:spcBef>
            </a:pPr>
            <a:endParaRPr lang="fi-FI" altLang="fi-FI" dirty="0"/>
          </a:p>
          <a:p>
            <a:pPr eaLnBrk="1" hangingPunct="1">
              <a:spcBef>
                <a:spcPct val="0"/>
              </a:spcBef>
            </a:pPr>
            <a:r>
              <a:rPr lang="fi-FI" altLang="fi-FI" dirty="0"/>
              <a:t>Tasapuolisuus tarkoittaa sitä, että avun tarpeessa olevia pitää auttaa ja jokaista pitää kohdella samalla tavalla oikeudenmukaisesti. Liikkeen toiminta perustuu Punaisen Ristin linjauksiin, periaatteisiin ja harkintaan eikä yksittäisen ihmisen kärsimyksiin. Tämä merkitsee sitä, että kaiken avustustoiminnan pitää perustua tosiasialliseen tarpeeseen ja avun jakamisen järjestyksen tulee vastata avuntarpeen kiireellisyyteen. Päätökset tulee tehdä pelkästään faktojen pohjalta ilman ennakkoasenteita.</a:t>
            </a:r>
            <a:endParaRPr lang="fi-FI" altLang="fi-FI">
              <a:cs typeface="Calibri"/>
            </a:endParaRPr>
          </a:p>
          <a:p>
            <a:pPr eaLnBrk="1" hangingPunct="1">
              <a:spcBef>
                <a:spcPct val="0"/>
              </a:spcBef>
            </a:pPr>
            <a:endParaRPr lang="fi-FI" altLang="fi-FI" dirty="0"/>
          </a:p>
          <a:p>
            <a:pPr eaLnBrk="1" hangingPunct="1">
              <a:spcBef>
                <a:spcPct val="0"/>
              </a:spcBef>
            </a:pPr>
            <a:r>
              <a:rPr lang="fi-FI" altLang="fi-FI" b="1" dirty="0"/>
              <a:t>Puolueettomuus</a:t>
            </a:r>
            <a:endParaRPr lang="fi-FI" altLang="fi-FI" b="1">
              <a:cs typeface="Calibri"/>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fi-FI" altLang="fi-FI" sz="1200">
                <a:ea typeface="Verdana"/>
                <a:cs typeface="Calibri"/>
              </a:rPr>
              <a:t>Säilyttääkseen kaikkien luottamuksen Punainen Risti pidättäytyy kannanotoista vihollisuuksien syntyessä eikä milloinkaan sekaannu poliittisiin, rodullisiin, uskonnollisiin tai aatteellisiin ristiriitoihin.</a:t>
            </a:r>
          </a:p>
          <a:p>
            <a:pPr eaLnBrk="1" hangingPunct="1">
              <a:spcBef>
                <a:spcPct val="0"/>
              </a:spcBef>
            </a:pPr>
            <a:endParaRPr lang="fi-FI" altLang="fi-FI" dirty="0"/>
          </a:p>
          <a:p>
            <a:pPr eaLnBrk="1" hangingPunct="1">
              <a:spcBef>
                <a:spcPct val="0"/>
              </a:spcBef>
            </a:pPr>
            <a:r>
              <a:rPr lang="fi-FI" altLang="fi-FI" dirty="0"/>
              <a:t>Puolueettomuuden periaate on välttämätön Punaisen Ristin toiminnalle ja konkreettiselle auttamistyölle. Puolueettomuus mahdollistaa esimerkiksi Punaisen Ristin edustajien vierailun poliittisten vankien luona. Se mahdollistaa myös suojamerkein varustettujen avustuskuljetusten pääsyn konfliktialueille. Se voi myös ehkäistä kansallisen yhdistyksen vapaaehtoisten joutumista hyökkäysten kohteiksi maissa, joissa on sisäisiä levottomuuksia.</a:t>
            </a:r>
            <a:endParaRPr lang="fi-FI" altLang="fi-FI">
              <a:cs typeface="Calibri"/>
            </a:endParaRPr>
          </a:p>
          <a:p>
            <a:pPr eaLnBrk="1" fontAlgn="auto" hangingPunct="1">
              <a:spcBef>
                <a:spcPts val="0"/>
              </a:spcBef>
              <a:spcAft>
                <a:spcPts val="0"/>
              </a:spcAft>
              <a:defRPr/>
            </a:pPr>
            <a:endParaRPr lang="fi-FI" b="1" dirty="0"/>
          </a:p>
          <a:p>
            <a:pPr eaLnBrk="1" fontAlgn="auto" hangingPunct="1">
              <a:spcBef>
                <a:spcPts val="0"/>
              </a:spcBef>
              <a:spcAft>
                <a:spcPts val="0"/>
              </a:spcAft>
              <a:defRPr/>
            </a:pPr>
            <a:r>
              <a:rPr lang="fi-FI" b="1" dirty="0"/>
              <a:t>Riippumattomuus</a:t>
            </a:r>
            <a:endParaRPr lang="fi-FI"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altLang="fi-FI" sz="1200">
                <a:ea typeface="Verdana"/>
                <a:cs typeface="Calibri"/>
              </a:rPr>
              <a:t>Punainen Risti on riippumaton. Vaikka kansalliset yhdistykset toimivatkin maansa lakien alaisina ja yhteistoiminnassa viranomaisten kanssa, niiden tulee aina säilyttää itsemääräämisoikeutensa ja toimia Punaisen Ristin periaatteiden mukaan.</a:t>
            </a:r>
          </a:p>
          <a:p>
            <a:pPr eaLnBrk="1" fontAlgn="auto" hangingPunct="1">
              <a:spcBef>
                <a:spcPts val="0"/>
              </a:spcBef>
              <a:spcAft>
                <a:spcPts val="0"/>
              </a:spcAft>
              <a:defRPr/>
            </a:pPr>
            <a:endParaRPr lang="fi-FI" dirty="0"/>
          </a:p>
          <a:p>
            <a:pPr marL="0" indent="0" eaLnBrk="1" fontAlgn="auto" hangingPunct="1">
              <a:spcBef>
                <a:spcPts val="0"/>
              </a:spcBef>
              <a:spcAft>
                <a:spcPts val="0"/>
              </a:spcAft>
              <a:buFontTx/>
              <a:buNone/>
              <a:defRPr/>
            </a:pPr>
            <a:r>
              <a:rPr lang="fi-FI" dirty="0"/>
              <a:t>Kansallisen yhdistyksen tarve pitäytyä itsenäisenä voidakseen toimia kaikkina aikoina liikkeen perusperiaatteiden mukaisesti.</a:t>
            </a:r>
            <a:endParaRPr lang="fi-FI">
              <a:cs typeface="Calibri"/>
            </a:endParaRPr>
          </a:p>
          <a:p>
            <a:pPr marL="0" indent="0" eaLnBrk="1" fontAlgn="auto" hangingPunct="1">
              <a:spcBef>
                <a:spcPts val="0"/>
              </a:spcBef>
              <a:spcAft>
                <a:spcPts val="0"/>
              </a:spcAft>
              <a:buFontTx/>
              <a:buNone/>
              <a:defRPr/>
            </a:pPr>
            <a:endParaRPr lang="fi-FI" dirty="0"/>
          </a:p>
          <a:p>
            <a:pPr eaLnBrk="1" hangingPunct="1">
              <a:spcBef>
                <a:spcPct val="0"/>
              </a:spcBef>
            </a:pPr>
            <a:r>
              <a:rPr lang="fi-FI" altLang="fi-FI" b="1" dirty="0"/>
              <a:t>Vapaaehtoisuus</a:t>
            </a:r>
            <a:endParaRPr lang="fi-FI" altLang="fi-FI" b="1">
              <a:cs typeface="Calibri"/>
            </a:endParaRPr>
          </a:p>
          <a:p>
            <a:pPr eaLnBrk="1" hangingPunct="1">
              <a:spcBef>
                <a:spcPct val="0"/>
              </a:spcBef>
            </a:pPr>
            <a:r>
              <a:rPr lang="fi-FI" sz="1200">
                <a:ea typeface="Verdana"/>
                <a:cs typeface="Calibri"/>
              </a:rPr>
              <a:t>Punainen Risti on vapaaehtoista ja pyyteetöntä apua antava järjestö. </a:t>
            </a:r>
            <a:r>
              <a:rPr lang="fi-FI" altLang="fi-FI" dirty="0"/>
              <a:t>Vapaaehtoisuuden perimmäinen tarkoitus on palveluksen tuottaminen toiselle ilman, että motiivina on rahallinen korvaus. Se on välittömin inhimillisyyden osoitus.</a:t>
            </a:r>
            <a:endParaRPr lang="fi-FI" altLang="fi-FI">
              <a:cs typeface="Calibri"/>
            </a:endParaRPr>
          </a:p>
          <a:p>
            <a:pPr eaLnBrk="1" hangingPunct="1">
              <a:spcBef>
                <a:spcPct val="0"/>
              </a:spcBef>
            </a:pPr>
            <a:endParaRPr lang="fi-FI" altLang="fi-FI" dirty="0"/>
          </a:p>
          <a:p>
            <a:pPr>
              <a:defRPr/>
            </a:pPr>
            <a:r>
              <a:rPr lang="fi-FI" b="1" dirty="0">
                <a:latin typeface="+mn-lt"/>
              </a:rPr>
              <a:t>Ykseys</a:t>
            </a:r>
            <a:endParaRPr lang="fi-FI" b="1">
              <a:latin typeface="+mn-lt"/>
              <a:cs typeface="Calibri"/>
            </a:endParaRPr>
          </a:p>
          <a:p>
            <a:pPr>
              <a:defRPr/>
            </a:pPr>
            <a:r>
              <a:rPr lang="fi-FI" b="0" dirty="0">
                <a:latin typeface="+mn-lt"/>
              </a:rPr>
              <a:t>Kussakin maassa voi olla vain yksi Punaisen Ristin tai Punaisen Puolikuun yhdistys. Sen tulee olla avoinna kaikille ja sen ihmisystävällisen toiminnan tulee ulottua koko maahan.</a:t>
            </a:r>
            <a:endParaRPr lang="fi-FI" b="0">
              <a:latin typeface="+mn-lt"/>
              <a:cs typeface="Calibri"/>
            </a:endParaRPr>
          </a:p>
          <a:p>
            <a:pPr eaLnBrk="1" hangingPunct="1">
              <a:spcBef>
                <a:spcPct val="0"/>
              </a:spcBef>
            </a:pPr>
            <a:endParaRPr lang="fi-FI" altLang="fi-FI" b="1" dirty="0"/>
          </a:p>
          <a:p>
            <a:pPr eaLnBrk="1" hangingPunct="1">
              <a:spcBef>
                <a:spcPct val="0"/>
              </a:spcBef>
            </a:pPr>
            <a:r>
              <a:rPr lang="fi-FI" altLang="fi-FI" b="1" dirty="0"/>
              <a:t>Yleismaailmallisuus</a:t>
            </a:r>
            <a:endParaRPr lang="fi-FI" altLang="fi-FI" b="1">
              <a:cs typeface="Calibri"/>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fi-FI" altLang="fi-FI" sz="1200">
                <a:ea typeface="Verdana"/>
                <a:cs typeface="Calibri"/>
              </a:rPr>
              <a:t>Punainen Risti ja Punainen Puolikuu on yleismaailmallinen järjestö, jossa kaikilla kansallisilla yhdistyksillä on yhteiset oikeudet ja velvollisuudet auttaa toinen toistaan.</a:t>
            </a:r>
          </a:p>
          <a:p>
            <a:pPr eaLnBrk="1" hangingPunct="1">
              <a:spcBef>
                <a:spcPct val="0"/>
              </a:spcBef>
            </a:pPr>
            <a:r>
              <a:rPr lang="fi-FI" altLang="fi-FI" dirty="0"/>
              <a:t>Yleismaailmallisuus on Punaisen Ristin ja Punaisen Puolikuun kansainvälisen liikkeen toiminnan edellytys. Kansallisia yhdistyksiä on yhteensä 192 eli lähes joka maassa, mikä on elävä todiste yleismaailmallisuudesta.</a:t>
            </a:r>
            <a:endParaRPr lang="fi-FI" altLang="fi-FI">
              <a:cs typeface="Calibri"/>
            </a:endParaRPr>
          </a:p>
          <a:p>
            <a:pPr eaLnBrk="1" hangingPunct="1">
              <a:spcBef>
                <a:spcPct val="0"/>
              </a:spcBef>
            </a:pPr>
            <a:endParaRPr lang="fi-FI" altLang="fi-FI" dirty="0"/>
          </a:p>
          <a:p>
            <a:pPr eaLnBrk="1" hangingPunct="1">
              <a:spcBef>
                <a:spcPct val="0"/>
              </a:spcBef>
            </a:pPr>
            <a:endParaRPr lang="fi-FI" altLang="fi-FI" dirty="0"/>
          </a:p>
          <a:p>
            <a:pPr eaLnBrk="1" hangingPunct="1">
              <a:spcBef>
                <a:spcPct val="0"/>
              </a:spcBef>
            </a:pPr>
            <a:r>
              <a:rPr lang="fi-FI" altLang="fi-FI" dirty="0"/>
              <a:t> </a:t>
            </a:r>
            <a:endParaRPr lang="fi-FI" dirty="0"/>
          </a:p>
        </p:txBody>
      </p:sp>
      <p:sp>
        <p:nvSpPr>
          <p:cNvPr id="4" name="Dian numeron paikkamerkki 3"/>
          <p:cNvSpPr>
            <a:spLocks noGrp="1"/>
          </p:cNvSpPr>
          <p:nvPr>
            <p:ph type="sldNum" sz="quarter" idx="5"/>
          </p:nvPr>
        </p:nvSpPr>
        <p:spPr/>
        <p:txBody>
          <a:bodyPr/>
          <a:lstStyle/>
          <a:p>
            <a:fld id="{235415A4-E05C-4E52-AB4B-E111680B3EDD}" type="slidenum">
              <a:rPr lang="en-US" smtClean="0"/>
              <a:t>4</a:t>
            </a:fld>
            <a:endParaRPr lang="en-US"/>
          </a:p>
        </p:txBody>
      </p:sp>
    </p:spTree>
    <p:extLst>
      <p:ext uri="{BB962C8B-B14F-4D97-AF65-F5344CB8AC3E}">
        <p14:creationId xmlns:p14="http://schemas.microsoft.com/office/powerpoint/2010/main" val="3193802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Lisää kuva</a:t>
            </a:r>
          </a:p>
        </p:txBody>
      </p:sp>
      <p:sp>
        <p:nvSpPr>
          <p:cNvPr id="4" name="Dian numeron paikkamerkki 3"/>
          <p:cNvSpPr>
            <a:spLocks noGrp="1"/>
          </p:cNvSpPr>
          <p:nvPr>
            <p:ph type="sldNum" sz="quarter" idx="5"/>
          </p:nvPr>
        </p:nvSpPr>
        <p:spPr/>
        <p:txBody>
          <a:bodyPr/>
          <a:lstStyle/>
          <a:p>
            <a:fld id="{235415A4-E05C-4E52-AB4B-E111680B3EDD}" type="slidenum">
              <a:rPr lang="en-US" smtClean="0"/>
              <a:t>5</a:t>
            </a:fld>
            <a:endParaRPr lang="en-US"/>
          </a:p>
        </p:txBody>
      </p:sp>
    </p:spTree>
    <p:extLst>
      <p:ext uri="{BB962C8B-B14F-4D97-AF65-F5344CB8AC3E}">
        <p14:creationId xmlns:p14="http://schemas.microsoft.com/office/powerpoint/2010/main" val="446511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Kirjoita </a:t>
            </a:r>
            <a:r>
              <a:rPr lang="fi-FI"/>
              <a:t>"</a:t>
            </a:r>
            <a:r>
              <a:rPr lang="fi-FI" dirty="0"/>
              <a:t>osastoruutuun</a:t>
            </a:r>
            <a:r>
              <a:rPr lang="fi-FI"/>
              <a:t>"</a:t>
            </a:r>
            <a:r>
              <a:rPr lang="fi-FI" dirty="0"/>
              <a:t> oman osaston nimi</a:t>
            </a:r>
            <a:r>
              <a:rPr lang="fi-FI"/>
              <a:t> </a:t>
            </a:r>
            <a:endParaRPr lang="fi-FI" dirty="0"/>
          </a:p>
          <a:p>
            <a:endParaRPr lang="fi-FI" dirty="0"/>
          </a:p>
          <a:p>
            <a:r>
              <a:rPr lang="fi-FI" dirty="0"/>
              <a:t>Kerro lyhyesti Suomen Punaisen Ristin organisaatio. Kuvaan voi lisätä kyseisen osaston ja/tai piirin nimen jotta asia tulee konkreettisemmaksi. Tarkoitus ei ole kertoa organisaatiosta kaikkea vaan lähinnä informoida miten ja missä kohtaa organisaatiota vapaaehtoiset toimivat</a:t>
            </a:r>
            <a:r>
              <a:rPr lang="fi-FI" b="1" dirty="0"/>
              <a:t>, eli osastossa</a:t>
            </a:r>
            <a:r>
              <a:rPr lang="fi-FI" dirty="0"/>
              <a:t>. Kerro, että osaston virallisissa kokouksissa valitaan hallitus ja päätetään toiminnan suuntaviivat.</a:t>
            </a:r>
            <a:r>
              <a:rPr lang="fi-FI"/>
              <a:t> </a:t>
            </a:r>
          </a:p>
          <a:p>
            <a:r>
              <a:rPr lang="fi-FI" dirty="0"/>
              <a:t>Piirin osalta voi kertoa, että siellä tuetaan osastoja vapaaehtoistoiminnassa ja järjestetään mm. koulutuksia.</a:t>
            </a:r>
            <a:r>
              <a:rPr lang="fi-FI"/>
              <a:t> </a:t>
            </a:r>
            <a:endParaRPr lang="fi-FI">
              <a:cs typeface="Calibri"/>
            </a:endParaRPr>
          </a:p>
          <a:p>
            <a:r>
              <a:rPr lang="fi-FI" dirty="0"/>
              <a:t>Keskustoimiston osalta riittää maininta.</a:t>
            </a:r>
            <a:r>
              <a:rPr lang="fi-FI"/>
              <a:t> </a:t>
            </a:r>
            <a:endParaRPr lang="fi-FI">
              <a:cs typeface="Calibri"/>
            </a:endParaRPr>
          </a:p>
          <a:p>
            <a:endParaRPr lang="fi-FI" dirty="0"/>
          </a:p>
          <a:p>
            <a:r>
              <a:rPr lang="fi-FI" dirty="0"/>
              <a:t>Vastaanottokeskuksesta voi lisätä tiedon, mikäli sellainen oman piirin alueella on.</a:t>
            </a:r>
            <a:endParaRPr lang="fi-FI">
              <a:cs typeface="Calibri"/>
            </a:endParaRPr>
          </a:p>
        </p:txBody>
      </p:sp>
      <p:sp>
        <p:nvSpPr>
          <p:cNvPr id="4" name="Dian numeron paikkamerkki 3"/>
          <p:cNvSpPr>
            <a:spLocks noGrp="1"/>
          </p:cNvSpPr>
          <p:nvPr>
            <p:ph type="sldNum" sz="quarter" idx="5"/>
          </p:nvPr>
        </p:nvSpPr>
        <p:spPr/>
        <p:txBody>
          <a:bodyPr/>
          <a:lstStyle/>
          <a:p>
            <a:fld id="{235415A4-E05C-4E52-AB4B-E111680B3EDD}" type="slidenum">
              <a:rPr lang="en-US" smtClean="0"/>
              <a:t>6</a:t>
            </a:fld>
            <a:endParaRPr lang="en-US"/>
          </a:p>
        </p:txBody>
      </p:sp>
    </p:spTree>
    <p:extLst>
      <p:ext uri="{BB962C8B-B14F-4D97-AF65-F5344CB8AC3E}">
        <p14:creationId xmlns:p14="http://schemas.microsoft.com/office/powerpoint/2010/main" val="2865601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Alustuksen</a:t>
            </a:r>
            <a:r>
              <a:rPr lang="en-US">
                <a:cs typeface="Calibri"/>
              </a:rPr>
              <a:t> </a:t>
            </a:r>
            <a:r>
              <a:rPr lang="en-US" err="1">
                <a:cs typeface="Calibri"/>
              </a:rPr>
              <a:t>tarkoituksena</a:t>
            </a:r>
            <a:r>
              <a:rPr lang="en-US">
                <a:cs typeface="Calibri"/>
              </a:rPr>
              <a:t> on </a:t>
            </a:r>
            <a:r>
              <a:rPr lang="en-US" err="1">
                <a:cs typeface="Calibri"/>
              </a:rPr>
              <a:t>herättää</a:t>
            </a:r>
            <a:r>
              <a:rPr lang="en-US">
                <a:cs typeface="Calibri"/>
              </a:rPr>
              <a:t> </a:t>
            </a:r>
            <a:r>
              <a:rPr lang="en-US" err="1">
                <a:cs typeface="Calibri"/>
              </a:rPr>
              <a:t>ajatus</a:t>
            </a:r>
            <a:r>
              <a:rPr lang="en-US">
                <a:cs typeface="Calibri"/>
              </a:rPr>
              <a:t> </a:t>
            </a:r>
            <a:r>
              <a:rPr lang="en-US" err="1">
                <a:cs typeface="Calibri"/>
              </a:rPr>
              <a:t>Punaisesta</a:t>
            </a:r>
            <a:r>
              <a:rPr lang="en-US">
                <a:cs typeface="Calibri"/>
              </a:rPr>
              <a:t> </a:t>
            </a:r>
            <a:r>
              <a:rPr lang="en-US" err="1">
                <a:cs typeface="Calibri"/>
              </a:rPr>
              <a:t>Rististä</a:t>
            </a:r>
            <a:r>
              <a:rPr lang="en-US">
                <a:cs typeface="Calibri"/>
              </a:rPr>
              <a:t> </a:t>
            </a:r>
            <a:r>
              <a:rPr lang="en-US" err="1">
                <a:cs typeface="Calibri"/>
              </a:rPr>
              <a:t>valmiusjärjestönä</a:t>
            </a:r>
            <a:r>
              <a:rPr lang="en-US">
                <a:cs typeface="Calibri"/>
              </a:rPr>
              <a:t>. </a:t>
            </a:r>
            <a:r>
              <a:rPr lang="en-US" err="1">
                <a:cs typeface="Calibri"/>
              </a:rPr>
              <a:t>Meillä</a:t>
            </a:r>
            <a:r>
              <a:rPr lang="en-US">
                <a:cs typeface="Calibri"/>
              </a:rPr>
              <a:t> on </a:t>
            </a:r>
            <a:r>
              <a:rPr lang="en-US" err="1">
                <a:cs typeface="Calibri"/>
              </a:rPr>
              <a:t>tehtävä</a:t>
            </a:r>
            <a:r>
              <a:rPr lang="en-US">
                <a:cs typeface="Calibri"/>
              </a:rPr>
              <a:t> ja </a:t>
            </a:r>
            <a:r>
              <a:rPr lang="en-US" err="1">
                <a:cs typeface="Calibri"/>
              </a:rPr>
              <a:t>vastuu</a:t>
            </a:r>
            <a:r>
              <a:rPr lang="en-US">
                <a:cs typeface="Calibri"/>
              </a:rPr>
              <a:t> </a:t>
            </a:r>
            <a:r>
              <a:rPr lang="en-US" err="1">
                <a:cs typeface="Calibri"/>
              </a:rPr>
              <a:t>avustaa</a:t>
            </a:r>
            <a:r>
              <a:rPr lang="en-US">
                <a:cs typeface="Calibri"/>
              </a:rPr>
              <a:t> </a:t>
            </a:r>
            <a:r>
              <a:rPr lang="en-US" err="1">
                <a:cs typeface="Calibri"/>
              </a:rPr>
              <a:t>viranomaisia</a:t>
            </a:r>
            <a:r>
              <a:rPr lang="en-US">
                <a:cs typeface="Calibri"/>
              </a:rPr>
              <a:t>, </a:t>
            </a:r>
            <a:r>
              <a:rPr lang="en-US" err="1">
                <a:cs typeface="Calibri"/>
              </a:rPr>
              <a:t>kun</a:t>
            </a:r>
            <a:r>
              <a:rPr lang="en-US">
                <a:cs typeface="Calibri"/>
              </a:rPr>
              <a:t> </a:t>
            </a:r>
            <a:r>
              <a:rPr lang="en-US" err="1">
                <a:cs typeface="Calibri"/>
              </a:rPr>
              <a:t>tuelle</a:t>
            </a:r>
            <a:r>
              <a:rPr lang="en-US">
                <a:cs typeface="Calibri"/>
              </a:rPr>
              <a:t> on </a:t>
            </a:r>
            <a:r>
              <a:rPr lang="en-US" err="1">
                <a:cs typeface="Calibri"/>
              </a:rPr>
              <a:t>tarvetta</a:t>
            </a:r>
            <a:r>
              <a:rPr lang="en-US" b="1">
                <a:cs typeface="Calibri"/>
              </a:rPr>
              <a:t>. </a:t>
            </a:r>
            <a:r>
              <a:rPr lang="en-US" b="1" err="1">
                <a:cs typeface="Calibri"/>
              </a:rPr>
              <a:t>Kaikki</a:t>
            </a:r>
            <a:r>
              <a:rPr lang="en-US" b="1">
                <a:cs typeface="Calibri"/>
              </a:rPr>
              <a:t> </a:t>
            </a:r>
            <a:r>
              <a:rPr lang="en-US" b="1" err="1">
                <a:cs typeface="Calibri"/>
              </a:rPr>
              <a:t>tehtävämme</a:t>
            </a:r>
            <a:r>
              <a:rPr lang="en-US" b="1">
                <a:cs typeface="Calibri"/>
              </a:rPr>
              <a:t> </a:t>
            </a:r>
            <a:r>
              <a:rPr lang="en-US" b="1" err="1">
                <a:cs typeface="Calibri"/>
              </a:rPr>
              <a:t>tähtäävät</a:t>
            </a:r>
            <a:r>
              <a:rPr lang="en-US" b="1">
                <a:cs typeface="Calibri"/>
              </a:rPr>
              <a:t> </a:t>
            </a:r>
            <a:r>
              <a:rPr lang="en-US" b="1" err="1">
                <a:cs typeface="Calibri"/>
              </a:rPr>
              <a:t>siihen</a:t>
            </a:r>
            <a:r>
              <a:rPr lang="en-US" b="1">
                <a:cs typeface="Calibri"/>
              </a:rPr>
              <a:t>, </a:t>
            </a:r>
            <a:r>
              <a:rPr lang="en-US" b="1" err="1">
                <a:cs typeface="Calibri"/>
              </a:rPr>
              <a:t>että</a:t>
            </a:r>
            <a:r>
              <a:rPr lang="en-US" b="1">
                <a:cs typeface="Calibri"/>
              </a:rPr>
              <a:t> </a:t>
            </a:r>
            <a:r>
              <a:rPr lang="en-US" b="1" err="1">
                <a:cs typeface="Calibri"/>
              </a:rPr>
              <a:t>olemme</a:t>
            </a:r>
            <a:r>
              <a:rPr lang="en-US" b="1">
                <a:cs typeface="Calibri"/>
              </a:rPr>
              <a:t> </a:t>
            </a:r>
            <a:r>
              <a:rPr lang="en-US" b="1" err="1">
                <a:cs typeface="Calibri"/>
              </a:rPr>
              <a:t>vahva</a:t>
            </a:r>
            <a:r>
              <a:rPr lang="en-US" b="1">
                <a:cs typeface="Calibri"/>
              </a:rPr>
              <a:t> </a:t>
            </a:r>
            <a:r>
              <a:rPr lang="en-US" b="1" err="1">
                <a:cs typeface="Calibri"/>
              </a:rPr>
              <a:t>verkosto</a:t>
            </a:r>
            <a:r>
              <a:rPr lang="en-US" b="1">
                <a:cs typeface="Calibri"/>
              </a:rPr>
              <a:t>, </a:t>
            </a:r>
            <a:r>
              <a:rPr lang="en-US" b="1" err="1">
                <a:cs typeface="Calibri"/>
              </a:rPr>
              <a:t>joka</a:t>
            </a:r>
            <a:r>
              <a:rPr lang="en-US" b="1">
                <a:cs typeface="Calibri"/>
              </a:rPr>
              <a:t> on </a:t>
            </a:r>
            <a:r>
              <a:rPr lang="en-US" b="1" err="1">
                <a:cs typeface="Calibri"/>
              </a:rPr>
              <a:t>valmis</a:t>
            </a:r>
            <a:r>
              <a:rPr lang="en-US" b="1">
                <a:cs typeface="Calibri"/>
              </a:rPr>
              <a:t> </a:t>
            </a:r>
            <a:r>
              <a:rPr lang="en-US" b="1" err="1">
                <a:cs typeface="Calibri"/>
              </a:rPr>
              <a:t>toimimaan</a:t>
            </a:r>
            <a:r>
              <a:rPr lang="en-US" b="1">
                <a:cs typeface="Calibri"/>
              </a:rPr>
              <a:t>.</a:t>
            </a:r>
          </a:p>
        </p:txBody>
      </p:sp>
      <p:sp>
        <p:nvSpPr>
          <p:cNvPr id="4" name="Slide Number Placeholder 3"/>
          <p:cNvSpPr>
            <a:spLocks noGrp="1"/>
          </p:cNvSpPr>
          <p:nvPr>
            <p:ph type="sldNum" sz="quarter" idx="5"/>
          </p:nvPr>
        </p:nvSpPr>
        <p:spPr/>
        <p:txBody>
          <a:bodyPr/>
          <a:lstStyle/>
          <a:p>
            <a:fld id="{235415A4-E05C-4E52-AB4B-E111680B3EDD}" type="slidenum">
              <a:rPr lang="en-US"/>
              <a:t>7</a:t>
            </a:fld>
            <a:endParaRPr lang="en-US"/>
          </a:p>
        </p:txBody>
      </p:sp>
    </p:spTree>
    <p:extLst>
      <p:ext uri="{BB962C8B-B14F-4D97-AF65-F5344CB8AC3E}">
        <p14:creationId xmlns:p14="http://schemas.microsoft.com/office/powerpoint/2010/main" val="3151683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Punaisella Ristillä on valmiutta vastata hyvin monenlaisiin avustustehtäviin. Kerrotaan kuvien kautta lyhyesti mitä teemme. </a:t>
            </a:r>
            <a:endParaRPr lang="en-US" dirty="0">
              <a:cs typeface="Calibri"/>
            </a:endParaRPr>
          </a:p>
          <a:p>
            <a:endParaRPr lang="fi-FI" dirty="0"/>
          </a:p>
          <a:p>
            <a:r>
              <a:rPr lang="fi-FI" dirty="0"/>
              <a:t>Kuvissa on Punaisen Ristin vapaaehtoisia osallistumassa valmiustehtäviin ja valmiusharjoituksiin, jotka ovat koskeneet:</a:t>
            </a:r>
          </a:p>
          <a:p>
            <a:pPr marL="171450" indent="-171450">
              <a:buFontTx/>
              <a:buChar char="-"/>
            </a:pPr>
            <a:r>
              <a:rPr lang="fi-FI" dirty="0"/>
              <a:t>Laajaa sähkökatkoa</a:t>
            </a:r>
          </a:p>
          <a:p>
            <a:pPr marL="171450" indent="-171450">
              <a:buFontTx/>
              <a:buChar char="-"/>
            </a:pPr>
            <a:r>
              <a:rPr lang="fi-FI" dirty="0"/>
              <a:t>Asioimisapua koronapandemian aikana</a:t>
            </a:r>
          </a:p>
          <a:p>
            <a:pPr marL="171450" indent="-171450">
              <a:buFontTx/>
              <a:buChar char="-"/>
            </a:pPr>
            <a:r>
              <a:rPr lang="fi-FI" dirty="0"/>
              <a:t>Ensiapua suuronnettomuustilanteessa</a:t>
            </a:r>
          </a:p>
          <a:p>
            <a:pPr marL="171450" indent="-171450">
              <a:buFontTx/>
              <a:buChar char="-"/>
            </a:pPr>
            <a:r>
              <a:rPr lang="fi-FI" dirty="0"/>
              <a:t>Henkistä tukea </a:t>
            </a:r>
          </a:p>
          <a:p>
            <a:pPr marL="171450" indent="-171450">
              <a:buFontTx/>
              <a:buChar char="-"/>
            </a:pPr>
            <a:r>
              <a:rPr lang="fi-FI" dirty="0"/>
              <a:t>Vesikriisiä</a:t>
            </a:r>
          </a:p>
          <a:p>
            <a:pPr marL="171450" indent="-171450">
              <a:buFontTx/>
              <a:buChar char="-"/>
            </a:pPr>
            <a:r>
              <a:rPr lang="fi-FI" dirty="0"/>
              <a:t>Turvapaikanhakijoiden hätämajoitusyksikön perustamista</a:t>
            </a:r>
          </a:p>
          <a:p>
            <a:pPr marL="171450" indent="-171450">
              <a:buFontTx/>
              <a:buChar char="-"/>
            </a:pPr>
            <a:r>
              <a:rPr lang="fi-FI" dirty="0"/>
              <a:t>Evakuointikeskuksen perustamista ja evakuoimista</a:t>
            </a:r>
          </a:p>
          <a:p>
            <a:pPr marL="171450" indent="-171450">
              <a:buFontTx/>
              <a:buChar char="-"/>
            </a:pPr>
            <a:r>
              <a:rPr lang="fi-FI" dirty="0"/>
              <a:t>Muonitusta</a:t>
            </a:r>
          </a:p>
          <a:p>
            <a:pPr marL="171450" indent="-171450">
              <a:buFontTx/>
              <a:buChar char="-"/>
            </a:pPr>
            <a:r>
              <a:rPr lang="fi-FI" dirty="0"/>
              <a:t>Sairaalateltan pystyttämistä</a:t>
            </a:r>
          </a:p>
          <a:p>
            <a:pPr marL="171450" indent="-171450">
              <a:buFontTx/>
              <a:buChar char="-"/>
            </a:pPr>
            <a:r>
              <a:rPr lang="fi-FI" dirty="0"/>
              <a:t>Tiedon jakamista ja neuvontaa liittyen korona-pandemiaan</a:t>
            </a:r>
          </a:p>
          <a:p>
            <a:endParaRPr lang="fi-FI" dirty="0"/>
          </a:p>
        </p:txBody>
      </p:sp>
      <p:sp>
        <p:nvSpPr>
          <p:cNvPr id="4" name="Dian numeron paikkamerkki 3"/>
          <p:cNvSpPr>
            <a:spLocks noGrp="1"/>
          </p:cNvSpPr>
          <p:nvPr>
            <p:ph type="sldNum" sz="quarter" idx="5"/>
          </p:nvPr>
        </p:nvSpPr>
        <p:spPr/>
        <p:txBody>
          <a:bodyPr/>
          <a:lstStyle/>
          <a:p>
            <a:fld id="{5E89B51B-E7BF-43DE-ABA4-D98B7443C0F0}" type="slidenum">
              <a:rPr lang="fi-FI" smtClean="0"/>
              <a:t>8</a:t>
            </a:fld>
            <a:endParaRPr lang="fi-FI"/>
          </a:p>
        </p:txBody>
      </p:sp>
    </p:spTree>
    <p:extLst>
      <p:ext uri="{BB962C8B-B14F-4D97-AF65-F5344CB8AC3E}">
        <p14:creationId xmlns:p14="http://schemas.microsoft.com/office/powerpoint/2010/main" val="1529104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LYHYESTI LÄPI:</a:t>
            </a:r>
            <a:br>
              <a:rPr lang="fi-FI" dirty="0"/>
            </a:br>
            <a:r>
              <a:rPr lang="fi-FI" dirty="0"/>
              <a:t>Keräykset (Nälkäpäivä ja hätäapukeräykset)</a:t>
            </a:r>
          </a:p>
          <a:p>
            <a:pPr marL="0" indent="0">
              <a:buNone/>
            </a:pPr>
            <a:r>
              <a:rPr lang="en-US" sz="1200" dirty="0"/>
              <a:t>- </a:t>
            </a:r>
            <a:r>
              <a:rPr lang="en-US" sz="1200" dirty="0" err="1"/>
              <a:t>Hätäapukeräys</a:t>
            </a:r>
            <a:r>
              <a:rPr lang="en-US" sz="1200" dirty="0"/>
              <a:t> </a:t>
            </a:r>
            <a:r>
              <a:rPr lang="en-US" sz="1200" dirty="0" err="1"/>
              <a:t>käynnistetään</a:t>
            </a:r>
            <a:r>
              <a:rPr lang="en-US" sz="1200" dirty="0"/>
              <a:t> </a:t>
            </a:r>
            <a:r>
              <a:rPr lang="en-US" sz="1200" dirty="0" err="1"/>
              <a:t>silloin</a:t>
            </a:r>
            <a:r>
              <a:rPr lang="en-US" sz="1200" dirty="0"/>
              <a:t>, </a:t>
            </a:r>
            <a:r>
              <a:rPr lang="en-US" sz="1200" dirty="0" err="1"/>
              <a:t>kun</a:t>
            </a:r>
            <a:r>
              <a:rPr lang="en-US" sz="1200" dirty="0"/>
              <a:t> </a:t>
            </a:r>
            <a:r>
              <a:rPr lang="en-US" sz="1200" dirty="0" err="1"/>
              <a:t>Suomessa</a:t>
            </a:r>
            <a:r>
              <a:rPr lang="en-US" sz="1200" dirty="0"/>
              <a:t> tai </a:t>
            </a:r>
            <a:r>
              <a:rPr lang="en-US" sz="1200" dirty="0" err="1"/>
              <a:t>maailmalla</a:t>
            </a:r>
            <a:r>
              <a:rPr lang="en-US" sz="1200" dirty="0"/>
              <a:t> </a:t>
            </a:r>
            <a:r>
              <a:rPr lang="en-US" sz="1200" dirty="0" err="1"/>
              <a:t>sattuu</a:t>
            </a:r>
            <a:r>
              <a:rPr lang="en-US" sz="1200" dirty="0"/>
              <a:t> iso </a:t>
            </a:r>
            <a:r>
              <a:rPr lang="en-US" sz="1200" dirty="0" err="1"/>
              <a:t>katastrofi</a:t>
            </a:r>
            <a:r>
              <a:rPr lang="en-US" sz="1200" dirty="0"/>
              <a:t>.</a:t>
            </a:r>
            <a:br>
              <a:rPr lang="en-US" sz="1200" dirty="0"/>
            </a:br>
            <a:r>
              <a:rPr lang="en-US" sz="1200" dirty="0"/>
              <a:t>- </a:t>
            </a:r>
            <a:r>
              <a:rPr lang="en-US" sz="1200" b="1" dirty="0" err="1"/>
              <a:t>Kampanjoista</a:t>
            </a:r>
            <a:r>
              <a:rPr lang="en-US" sz="1200" b="1" dirty="0"/>
              <a:t> </a:t>
            </a:r>
            <a:r>
              <a:rPr lang="en-US" sz="1200" b="1" dirty="0" err="1"/>
              <a:t>tärkein</a:t>
            </a:r>
            <a:r>
              <a:rPr lang="en-US" sz="1200" b="1" dirty="0"/>
              <a:t> on </a:t>
            </a:r>
            <a:r>
              <a:rPr lang="en-US" sz="1200" b="1" dirty="0" err="1"/>
              <a:t>puolestaan</a:t>
            </a:r>
            <a:r>
              <a:rPr lang="en-US" sz="1200" b="1" dirty="0"/>
              <a:t> </a:t>
            </a:r>
            <a:r>
              <a:rPr lang="en-US" sz="1200" b="1" dirty="0" err="1"/>
              <a:t>joka</a:t>
            </a:r>
            <a:r>
              <a:rPr lang="en-US" sz="1200" b="1" dirty="0"/>
              <a:t> </a:t>
            </a:r>
            <a:r>
              <a:rPr lang="en-US" sz="1200" b="1" dirty="0" err="1"/>
              <a:t>syksy</a:t>
            </a:r>
            <a:r>
              <a:rPr lang="en-US" sz="1200" b="1" dirty="0"/>
              <a:t> </a:t>
            </a:r>
            <a:r>
              <a:rPr lang="en-US" sz="1200" b="1" dirty="0" err="1"/>
              <a:t>järjestettävä</a:t>
            </a:r>
            <a:r>
              <a:rPr lang="en-US" sz="1200" b="1" dirty="0"/>
              <a:t> </a:t>
            </a:r>
            <a:r>
              <a:rPr lang="en-US" sz="1200" b="1" dirty="0" err="1"/>
              <a:t>Nälkäpäivä</a:t>
            </a:r>
            <a:r>
              <a:rPr lang="en-US" sz="1200" b="1" dirty="0"/>
              <a:t>. </a:t>
            </a:r>
            <a:r>
              <a:rPr lang="en-US" sz="1200" b="1" dirty="0" err="1"/>
              <a:t>Kertokaa</a:t>
            </a:r>
            <a:r>
              <a:rPr lang="en-US" sz="1200" b="1" dirty="0"/>
              <a:t> </a:t>
            </a:r>
            <a:r>
              <a:rPr lang="en-US" sz="1200" b="1" dirty="0" err="1"/>
              <a:t>oman</a:t>
            </a:r>
            <a:r>
              <a:rPr lang="en-US" sz="1200" b="1" dirty="0"/>
              <a:t> </a:t>
            </a:r>
            <a:r>
              <a:rPr lang="en-US" sz="1200" b="1" dirty="0" err="1"/>
              <a:t>osaston</a:t>
            </a:r>
            <a:r>
              <a:rPr lang="en-US" sz="1200" b="1" dirty="0"/>
              <a:t> </a:t>
            </a:r>
            <a:r>
              <a:rPr lang="en-US" sz="1200" b="1" dirty="0" err="1"/>
              <a:t>Nälkäpäivästä</a:t>
            </a:r>
            <a:r>
              <a:rPr lang="en-US" sz="1200" b="1" dirty="0"/>
              <a:t> ja </a:t>
            </a:r>
            <a:r>
              <a:rPr lang="en-US" sz="1200" b="1" dirty="0" err="1"/>
              <a:t>kertokaa</a:t>
            </a:r>
            <a:r>
              <a:rPr lang="en-US" sz="1200" b="1" dirty="0"/>
              <a:t>, </a:t>
            </a:r>
            <a:r>
              <a:rPr lang="en-US" sz="1200" b="1" dirty="0" err="1"/>
              <a:t>että</a:t>
            </a:r>
            <a:r>
              <a:rPr lang="en-US" sz="1200" b="1" dirty="0"/>
              <a:t> </a:t>
            </a:r>
            <a:r>
              <a:rPr lang="en-US" sz="1200" b="1" dirty="0" err="1"/>
              <a:t>siihen</a:t>
            </a:r>
            <a:r>
              <a:rPr lang="en-US" sz="1200" b="1" dirty="0"/>
              <a:t> </a:t>
            </a:r>
            <a:r>
              <a:rPr lang="en-US" sz="1200" b="1" dirty="0" err="1"/>
              <a:t>voi</a:t>
            </a:r>
            <a:r>
              <a:rPr lang="en-US" sz="1200" b="1" dirty="0"/>
              <a:t> </a:t>
            </a:r>
            <a:r>
              <a:rPr lang="en-US" sz="1200" b="1" dirty="0" err="1"/>
              <a:t>osallistua</a:t>
            </a:r>
            <a:r>
              <a:rPr lang="en-US" sz="1200" b="1" dirty="0"/>
              <a:t> </a:t>
            </a:r>
            <a:r>
              <a:rPr lang="en-US" sz="1200" b="1" dirty="0" err="1"/>
              <a:t>kerääjäksi</a:t>
            </a:r>
            <a:r>
              <a:rPr lang="en-US" sz="1200" b="1" dirty="0"/>
              <a:t>. </a:t>
            </a:r>
            <a:endParaRPr lang="fi-FI" sz="1200" b="1" dirty="0"/>
          </a:p>
          <a:p>
            <a:endParaRPr lang="fi-FI" dirty="0"/>
          </a:p>
          <a:p>
            <a:r>
              <a:rPr lang="fi-FI" dirty="0"/>
              <a:t>Katastrofirahasto</a:t>
            </a:r>
          </a:p>
          <a:p>
            <a:pPr marL="171450" indent="-171450">
              <a:buFontTx/>
              <a:buChar char="-"/>
            </a:pPr>
            <a:r>
              <a:rPr lang="en-US" sz="1200" dirty="0" err="1"/>
              <a:t>Lahjoitusten</a:t>
            </a:r>
            <a:r>
              <a:rPr lang="en-US" sz="1200" dirty="0"/>
              <a:t> </a:t>
            </a:r>
            <a:r>
              <a:rPr lang="en-US" sz="1200" dirty="0" err="1"/>
              <a:t>ansiosta</a:t>
            </a:r>
            <a:r>
              <a:rPr lang="en-US" sz="1200" dirty="0"/>
              <a:t> </a:t>
            </a:r>
            <a:r>
              <a:rPr lang="en-US" sz="1200" dirty="0" err="1"/>
              <a:t>apua</a:t>
            </a:r>
            <a:r>
              <a:rPr lang="en-US" sz="1200" dirty="0"/>
              <a:t> </a:t>
            </a:r>
            <a:r>
              <a:rPr lang="en-US" sz="1200" dirty="0" err="1"/>
              <a:t>voidaan</a:t>
            </a:r>
            <a:r>
              <a:rPr lang="en-US" sz="1200" dirty="0"/>
              <a:t> </a:t>
            </a:r>
            <a:r>
              <a:rPr lang="en-US" sz="1200" dirty="0" err="1"/>
              <a:t>antaa</a:t>
            </a:r>
            <a:r>
              <a:rPr lang="en-US" sz="1200" dirty="0"/>
              <a:t> </a:t>
            </a:r>
            <a:r>
              <a:rPr lang="en-US" sz="1200" dirty="0" err="1"/>
              <a:t>katastrofirahastosta</a:t>
            </a:r>
            <a:r>
              <a:rPr lang="en-US" sz="1200" dirty="0"/>
              <a:t> </a:t>
            </a:r>
            <a:r>
              <a:rPr lang="en-US" sz="1200" dirty="0" err="1"/>
              <a:t>nopeasti</a:t>
            </a:r>
            <a:r>
              <a:rPr lang="en-US" sz="1200" dirty="0"/>
              <a:t> ja </a:t>
            </a:r>
            <a:r>
              <a:rPr lang="en-US" sz="1200" dirty="0" err="1"/>
              <a:t>tehokkaasti</a:t>
            </a:r>
            <a:r>
              <a:rPr lang="en-US" sz="1200" dirty="0"/>
              <a:t>.</a:t>
            </a:r>
            <a:endParaRPr lang="en-US" dirty="0"/>
          </a:p>
          <a:p>
            <a:pPr marL="171450" indent="-171450">
              <a:buFontTx/>
              <a:buChar char="-"/>
            </a:pPr>
            <a:r>
              <a:rPr lang="en-US" sz="1200" dirty="0" err="1"/>
              <a:t>Katastrofirahaston</a:t>
            </a:r>
            <a:r>
              <a:rPr lang="en-US" sz="1200" dirty="0"/>
              <a:t> </a:t>
            </a:r>
            <a:r>
              <a:rPr lang="en-US" sz="1200" dirty="0" err="1"/>
              <a:t>lahjoituksista</a:t>
            </a:r>
            <a:r>
              <a:rPr lang="en-US" sz="1200" dirty="0"/>
              <a:t> </a:t>
            </a:r>
            <a:r>
              <a:rPr lang="en-US" sz="1200" dirty="0" err="1"/>
              <a:t>noin</a:t>
            </a:r>
            <a:r>
              <a:rPr lang="en-US" sz="1200" dirty="0"/>
              <a:t> 90 % </a:t>
            </a:r>
            <a:r>
              <a:rPr lang="en-US" sz="1200" dirty="0" err="1"/>
              <a:t>saadaan</a:t>
            </a:r>
            <a:r>
              <a:rPr lang="en-US" sz="1200" dirty="0"/>
              <a:t> </a:t>
            </a:r>
            <a:r>
              <a:rPr lang="en-US" sz="1200" dirty="0" err="1"/>
              <a:t>yksityisiltä</a:t>
            </a:r>
            <a:r>
              <a:rPr lang="en-US" sz="1200" dirty="0"/>
              <a:t> </a:t>
            </a:r>
            <a:r>
              <a:rPr lang="en-US" sz="1200" dirty="0" err="1"/>
              <a:t>lahjoittajilta</a:t>
            </a:r>
            <a:r>
              <a:rPr lang="en-US" sz="1200" dirty="0"/>
              <a:t>.</a:t>
            </a:r>
          </a:p>
          <a:p>
            <a:pPr marL="171450" indent="-171450">
              <a:buFontTx/>
              <a:buChar char="-"/>
            </a:pPr>
            <a:r>
              <a:rPr lang="en-US" dirty="0" err="1"/>
              <a:t>Katastrofirahaston</a:t>
            </a:r>
            <a:r>
              <a:rPr lang="en-US" dirty="0"/>
              <a:t> </a:t>
            </a:r>
            <a:r>
              <a:rPr lang="en-US" dirty="0" err="1"/>
              <a:t>keräyskulut</a:t>
            </a:r>
            <a:r>
              <a:rPr lang="en-US" dirty="0"/>
              <a:t> </a:t>
            </a:r>
            <a:r>
              <a:rPr lang="en-US" dirty="0" err="1"/>
              <a:t>saavat</a:t>
            </a:r>
            <a:r>
              <a:rPr lang="en-US" dirty="0"/>
              <a:t> olla </a:t>
            </a:r>
            <a:r>
              <a:rPr lang="en-US" dirty="0" err="1"/>
              <a:t>maksimissaan</a:t>
            </a:r>
            <a:r>
              <a:rPr lang="en-US" dirty="0"/>
              <a:t> 20%</a:t>
            </a:r>
            <a:endParaRPr lang="fi-FI" sz="1200" dirty="0"/>
          </a:p>
          <a:p>
            <a:endParaRPr lang="fi-FI" dirty="0"/>
          </a:p>
          <a:p>
            <a:r>
              <a:rPr lang="fi-FI" dirty="0"/>
              <a:t>Kansainvälinen apu</a:t>
            </a:r>
          </a:p>
          <a:p>
            <a:pPr marL="0" indent="0">
              <a:buNone/>
            </a:pPr>
            <a:r>
              <a:rPr lang="en-US" sz="1200" dirty="0"/>
              <a:t>- </a:t>
            </a:r>
            <a:r>
              <a:rPr lang="en-US" sz="1200" dirty="0" err="1"/>
              <a:t>Toimitamme</a:t>
            </a:r>
            <a:r>
              <a:rPr lang="en-US" sz="1200" dirty="0"/>
              <a:t> </a:t>
            </a:r>
            <a:r>
              <a:rPr lang="en-US" sz="1200" dirty="0" err="1"/>
              <a:t>katastrofialueelle</a:t>
            </a:r>
            <a:r>
              <a:rPr lang="en-US" sz="1200" dirty="0"/>
              <a:t> </a:t>
            </a:r>
            <a:r>
              <a:rPr lang="en-US" sz="1200" dirty="0" err="1"/>
              <a:t>avustustarvikkeita</a:t>
            </a:r>
            <a:r>
              <a:rPr lang="en-US" sz="1200" dirty="0"/>
              <a:t>, </a:t>
            </a:r>
            <a:r>
              <a:rPr lang="en-US" sz="1200" dirty="0" err="1"/>
              <a:t>tuemme</a:t>
            </a:r>
            <a:r>
              <a:rPr lang="en-US" sz="1200" dirty="0"/>
              <a:t> </a:t>
            </a:r>
            <a:r>
              <a:rPr lang="en-US" sz="1200" dirty="0" err="1"/>
              <a:t>myös</a:t>
            </a:r>
            <a:r>
              <a:rPr lang="en-US" sz="1200" dirty="0"/>
              <a:t> </a:t>
            </a:r>
            <a:r>
              <a:rPr lang="en-US" sz="1200" dirty="0" err="1"/>
              <a:t>kehitysyhteistyöohjelmia</a:t>
            </a:r>
            <a:r>
              <a:rPr lang="en-US" sz="1200" dirty="0"/>
              <a:t>.</a:t>
            </a:r>
            <a:br>
              <a:rPr lang="en-US" sz="1200" dirty="0"/>
            </a:br>
            <a:r>
              <a:rPr lang="en-US" sz="1200" dirty="0"/>
              <a:t>- </a:t>
            </a:r>
            <a:r>
              <a:rPr lang="en-US" sz="1200" dirty="0" err="1"/>
              <a:t>Apu</a:t>
            </a:r>
            <a:r>
              <a:rPr lang="en-US" sz="1200" dirty="0"/>
              <a:t> </a:t>
            </a:r>
            <a:r>
              <a:rPr lang="en-US" sz="1200" dirty="0" err="1"/>
              <a:t>viedään</a:t>
            </a:r>
            <a:r>
              <a:rPr lang="en-US" sz="1200" dirty="0"/>
              <a:t> </a:t>
            </a:r>
            <a:r>
              <a:rPr lang="en-US" sz="1200" dirty="0" err="1"/>
              <a:t>perille</a:t>
            </a:r>
            <a:r>
              <a:rPr lang="en-US" sz="1200" dirty="0"/>
              <a:t> </a:t>
            </a:r>
            <a:r>
              <a:rPr lang="en-US" sz="1200" dirty="0" err="1"/>
              <a:t>yhteistyössä</a:t>
            </a:r>
            <a:r>
              <a:rPr lang="en-US" sz="1200" dirty="0"/>
              <a:t> </a:t>
            </a:r>
            <a:r>
              <a:rPr lang="en-US" sz="1200" dirty="0" err="1"/>
              <a:t>paikallisen</a:t>
            </a:r>
            <a:r>
              <a:rPr lang="en-US" sz="1200" dirty="0"/>
              <a:t> </a:t>
            </a:r>
            <a:r>
              <a:rPr lang="en-US" sz="1200" dirty="0" err="1"/>
              <a:t>Punaisen</a:t>
            </a:r>
            <a:r>
              <a:rPr lang="en-US" sz="1200" dirty="0"/>
              <a:t> </a:t>
            </a:r>
            <a:r>
              <a:rPr lang="en-US" sz="1200" dirty="0" err="1"/>
              <a:t>Ristin</a:t>
            </a:r>
            <a:r>
              <a:rPr lang="en-US" sz="1200" dirty="0"/>
              <a:t> tai </a:t>
            </a:r>
            <a:r>
              <a:rPr lang="en-US" sz="1200" dirty="0" err="1"/>
              <a:t>Punaisen</a:t>
            </a:r>
            <a:r>
              <a:rPr lang="en-US" sz="1200" dirty="0"/>
              <a:t> </a:t>
            </a:r>
            <a:r>
              <a:rPr lang="en-US" sz="1200" dirty="0" err="1"/>
              <a:t>Puolikuun</a:t>
            </a:r>
            <a:r>
              <a:rPr lang="en-US" sz="1200" dirty="0"/>
              <a:t> </a:t>
            </a:r>
            <a:r>
              <a:rPr lang="en-US" sz="1200" dirty="0" err="1"/>
              <a:t>yhdistyksen</a:t>
            </a:r>
            <a:r>
              <a:rPr lang="en-US" sz="1200" dirty="0"/>
              <a:t> </a:t>
            </a:r>
            <a:r>
              <a:rPr lang="en-US" sz="1200" dirty="0" err="1"/>
              <a:t>kanssa</a:t>
            </a:r>
            <a:r>
              <a:rPr lang="en-US" sz="1200" dirty="0"/>
              <a:t>.</a:t>
            </a:r>
          </a:p>
          <a:p>
            <a:endParaRPr lang="fi-FI" dirty="0"/>
          </a:p>
          <a:p>
            <a:endParaRPr lang="fi-FI" dirty="0"/>
          </a:p>
          <a:p>
            <a:endParaRPr lang="en-US" dirty="0"/>
          </a:p>
        </p:txBody>
      </p:sp>
      <p:sp>
        <p:nvSpPr>
          <p:cNvPr id="4" name="Slide Number Placeholder 3"/>
          <p:cNvSpPr>
            <a:spLocks noGrp="1"/>
          </p:cNvSpPr>
          <p:nvPr>
            <p:ph type="sldNum" sz="quarter" idx="5"/>
          </p:nvPr>
        </p:nvSpPr>
        <p:spPr/>
        <p:txBody>
          <a:bodyPr/>
          <a:lstStyle/>
          <a:p>
            <a:fld id="{235415A4-E05C-4E52-AB4B-E111680B3EDD}" type="slidenum">
              <a:rPr lang="en-US"/>
              <a:t>9</a:t>
            </a:fld>
            <a:endParaRPr lang="en-US"/>
          </a:p>
        </p:txBody>
      </p:sp>
    </p:spTree>
    <p:extLst>
      <p:ext uri="{BB962C8B-B14F-4D97-AF65-F5344CB8AC3E}">
        <p14:creationId xmlns:p14="http://schemas.microsoft.com/office/powerpoint/2010/main" val="5008959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ANSI">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Click</a:t>
            </a:r>
            <a:r>
              <a:rPr lang="fi-FI"/>
              <a:t> </a:t>
            </a:r>
            <a:r>
              <a:rPr lang="fi-FI" noProof="0"/>
              <a:t>to</a:t>
            </a:r>
            <a:r>
              <a:rPr lang="fi-FI"/>
              <a:t> </a:t>
            </a:r>
            <a:r>
              <a:rPr lang="fi-FI" err="1"/>
              <a:t>edit</a:t>
            </a:r>
            <a:r>
              <a:rPr lang="fi-FI"/>
              <a:t> Master </a:t>
            </a:r>
            <a:r>
              <a:rPr lang="fi-FI" err="1"/>
              <a:t>subtitle</a:t>
            </a:r>
            <a:r>
              <a:rPr lang="fi-FI"/>
              <a:t> </a:t>
            </a:r>
            <a:r>
              <a:rPr lang="fi-FI" err="1"/>
              <a:t>style</a:t>
            </a:r>
            <a:endParaRPr lang="fi-FI"/>
          </a:p>
          <a:p>
            <a:pPr lvl="1"/>
            <a:endParaRPr lang="fi-FI"/>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112229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LMI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a:t>Click to edit Master title style</a:t>
            </a:r>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2614705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2072938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endParaRPr lang="fi-FI" noProof="0"/>
          </a:p>
        </p:txBody>
      </p:sp>
    </p:spTree>
    <p:extLst>
      <p:ext uri="{BB962C8B-B14F-4D97-AF65-F5344CB8AC3E}">
        <p14:creationId xmlns:p14="http://schemas.microsoft.com/office/powerpoint/2010/main" val="2502189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a:p>
        </p:txBody>
      </p:sp>
    </p:spTree>
    <p:extLst>
      <p:ext uri="{BB962C8B-B14F-4D97-AF65-F5344CB8AC3E}">
        <p14:creationId xmlns:p14="http://schemas.microsoft.com/office/powerpoint/2010/main" val="3588243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a:p>
        </p:txBody>
      </p:sp>
    </p:spTree>
    <p:extLst>
      <p:ext uri="{BB962C8B-B14F-4D97-AF65-F5344CB8AC3E}">
        <p14:creationId xmlns:p14="http://schemas.microsoft.com/office/powerpoint/2010/main" val="88851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2492305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endParaRPr lang="fi-FI" noProof="0"/>
          </a:p>
        </p:txBody>
      </p:sp>
    </p:spTree>
    <p:extLst>
      <p:ext uri="{BB962C8B-B14F-4D97-AF65-F5344CB8AC3E}">
        <p14:creationId xmlns:p14="http://schemas.microsoft.com/office/powerpoint/2010/main" val="769997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hasCustomPrompt="1"/>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Piirimme ystävätoimintaan on saatu lisävahvistusta. Projektityöntekijämme Emmi-Riika Seppälä toimii jatkossa myös ystävätoiminnassa Annika Korpisen työparina. </a:t>
            </a: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pic>
        <p:nvPicPr>
          <p:cNvPr id="2" name="Picture 1079961968">
            <a:extLst>
              <a:ext uri="{FF2B5EF4-FFF2-40B4-BE49-F238E27FC236}">
                <a16:creationId xmlns:a16="http://schemas.microsoft.com/office/drawing/2014/main" id="{ACEBFC69-4D71-590F-F105-17892A802A3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1333" y="1766887"/>
            <a:ext cx="4572000" cy="3038475"/>
          </a:xfrm>
          <a:prstGeom prst="rect">
            <a:avLst/>
          </a:prstGeom>
        </p:spPr>
      </p:pic>
    </p:spTree>
    <p:extLst>
      <p:ext uri="{BB962C8B-B14F-4D97-AF65-F5344CB8AC3E}">
        <p14:creationId xmlns:p14="http://schemas.microsoft.com/office/powerpoint/2010/main" val="2543301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endParaRPr lang="fi-FI"/>
          </a:p>
        </p:txBody>
      </p:sp>
    </p:spTree>
    <p:extLst>
      <p:ext uri="{BB962C8B-B14F-4D97-AF65-F5344CB8AC3E}">
        <p14:creationId xmlns:p14="http://schemas.microsoft.com/office/powerpoint/2010/main" val="1958522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endParaRPr lang="fi-FI"/>
          </a:p>
        </p:txBody>
      </p:sp>
    </p:spTree>
    <p:extLst>
      <p:ext uri="{BB962C8B-B14F-4D97-AF65-F5344CB8AC3E}">
        <p14:creationId xmlns:p14="http://schemas.microsoft.com/office/powerpoint/2010/main" val="531594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OMA KUVAVALINTA">
    <p:bg>
      <p:bgPr>
        <a:solidFill>
          <a:schemeClr val="bg1"/>
        </a:solidFill>
        <a:effectLst/>
      </p:bgPr>
    </p:bg>
    <p:spTree>
      <p:nvGrpSpPr>
        <p:cNvPr id="1" name=""/>
        <p:cNvGrpSpPr/>
        <p:nvPr/>
      </p:nvGrpSpPr>
      <p:grpSpPr>
        <a:xfrm>
          <a:off x="0" y="0"/>
          <a:ext cx="0" cy="0"/>
          <a:chOff x="0" y="0"/>
          <a:chExt cx="0" cy="0"/>
        </a:xfrm>
      </p:grpSpPr>
      <p:pic>
        <p:nvPicPr>
          <p:cNvPr id="14" name="Picture 13" descr="A group of people walking on a dirt path&#10;&#10;Description automatically generated with medium confidence">
            <a:extLst>
              <a:ext uri="{FF2B5EF4-FFF2-40B4-BE49-F238E27FC236}">
                <a16:creationId xmlns:a16="http://schemas.microsoft.com/office/drawing/2014/main" id="{BD2846D1-CA6C-3547-B194-4AB11C7E68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8191" cy="6858000"/>
          </a:xfrm>
          <a:prstGeom prst="rect">
            <a:avLst/>
          </a:prstGeom>
        </p:spPr>
      </p:pic>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2896"/>
            <a:ext cx="9144000" cy="2681191"/>
          </a:xfrm>
          <a:prstGeom prst="rect">
            <a:avLst/>
          </a:prstGeom>
        </p:spPr>
        <p:txBody>
          <a:bodyPr anchor="b"/>
          <a:lstStyle>
            <a:lvl1pPr algn="l">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034"/>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err="1"/>
              <a:t>Click</a:t>
            </a:r>
            <a:r>
              <a:rPr lang="fi-FI" noProof="0"/>
              <a:t> to </a:t>
            </a:r>
            <a:r>
              <a:rPr lang="fi-FI" noProof="0" err="1"/>
              <a:t>edit</a:t>
            </a:r>
            <a:r>
              <a:rPr lang="fi-FI" noProof="0"/>
              <a:t> Master </a:t>
            </a:r>
            <a:r>
              <a:rPr lang="fi-FI" noProof="0" err="1"/>
              <a:t>subtitle</a:t>
            </a:r>
            <a:r>
              <a:rPr lang="fi-FI" noProof="0"/>
              <a:t> </a:t>
            </a:r>
            <a:r>
              <a:rPr lang="fi-FI" noProof="0" err="1"/>
              <a:t>style</a:t>
            </a:r>
            <a:endParaRPr lang="fi-FI" noProof="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2785790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endParaRPr lang="fi-FI"/>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endParaRPr lang="fi-FI"/>
          </a:p>
        </p:txBody>
      </p:sp>
    </p:spTree>
    <p:extLst>
      <p:ext uri="{BB962C8B-B14F-4D97-AF65-F5344CB8AC3E}">
        <p14:creationId xmlns:p14="http://schemas.microsoft.com/office/powerpoint/2010/main" val="2883073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INAUS 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a:p>
            <a:pPr lvl="1"/>
            <a:endParaRPr lang="en-GB"/>
          </a:p>
        </p:txBody>
      </p:sp>
    </p:spTree>
    <p:extLst>
      <p:ext uri="{BB962C8B-B14F-4D97-AF65-F5344CB8AC3E}">
        <p14:creationId xmlns:p14="http://schemas.microsoft.com/office/powerpoint/2010/main" val="3556509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INAUS BRÄNDIKUVALL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accent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661983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ÄLILEHTI OTSIKKO 1">
    <p:bg>
      <p:bgPr>
        <a:solidFill>
          <a:srgbClr val="BEA99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Tree>
    <p:extLst>
      <p:ext uri="{BB962C8B-B14F-4D97-AF65-F5344CB8AC3E}">
        <p14:creationId xmlns:p14="http://schemas.microsoft.com/office/powerpoint/2010/main" val="702252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ÄLILEHTI OTSIKKO 3">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Tree>
    <p:extLst>
      <p:ext uri="{BB962C8B-B14F-4D97-AF65-F5344CB8AC3E}">
        <p14:creationId xmlns:p14="http://schemas.microsoft.com/office/powerpoint/2010/main" val="33892816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3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14685966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27998132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endParaRPr lang="fi-FI" noProof="0"/>
          </a:p>
        </p:txBody>
      </p:sp>
    </p:spTree>
    <p:extLst>
      <p:ext uri="{BB962C8B-B14F-4D97-AF65-F5344CB8AC3E}">
        <p14:creationId xmlns:p14="http://schemas.microsoft.com/office/powerpoint/2010/main" val="934169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46874"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endParaRPr lang="fi-FI" noProof="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804587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KAKANSI">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Tree>
    <p:extLst>
      <p:ext uri="{BB962C8B-B14F-4D97-AF65-F5344CB8AC3E}">
        <p14:creationId xmlns:p14="http://schemas.microsoft.com/office/powerpoint/2010/main" val="4085743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SÄLTÖ">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Tree>
    <p:extLst>
      <p:ext uri="{BB962C8B-B14F-4D97-AF65-F5344CB8AC3E}">
        <p14:creationId xmlns:p14="http://schemas.microsoft.com/office/powerpoint/2010/main" val="35003562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03821"/>
            <a:ext cx="10515600" cy="435769"/>
          </a:xfrm>
        </p:spPr>
        <p:txBody>
          <a:bodyPr>
            <a:no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973765"/>
            <a:ext cx="5181600" cy="43155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973765"/>
            <a:ext cx="5181600" cy="43155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32092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29872" y="210218"/>
            <a:ext cx="8785625" cy="1242590"/>
          </a:xfrm>
        </p:spPr>
        <p:txBody>
          <a:bodyPr/>
          <a:lstStyle/>
          <a:p>
            <a:r>
              <a:rPr lang="en-US"/>
              <a:t>Click to edit Master title style</a:t>
            </a:r>
            <a:endParaRPr lang="fi-FI"/>
          </a:p>
        </p:txBody>
      </p:sp>
      <p:sp>
        <p:nvSpPr>
          <p:cNvPr id="3" name="Text Placeholder 2"/>
          <p:cNvSpPr>
            <a:spLocks noGrp="1"/>
          </p:cNvSpPr>
          <p:nvPr>
            <p:ph type="body" sz="half" idx="1"/>
          </p:nvPr>
        </p:nvSpPr>
        <p:spPr>
          <a:xfrm>
            <a:off x="579193" y="1729259"/>
            <a:ext cx="5431739" cy="43080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quarter" idx="2"/>
          </p:nvPr>
        </p:nvSpPr>
        <p:spPr>
          <a:xfrm>
            <a:off x="6184690" y="1729259"/>
            <a:ext cx="5433549" cy="2084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Content Placeholder 4"/>
          <p:cNvSpPr>
            <a:spLocks noGrp="1"/>
          </p:cNvSpPr>
          <p:nvPr>
            <p:ph sz="quarter" idx="3"/>
          </p:nvPr>
        </p:nvSpPr>
        <p:spPr>
          <a:xfrm>
            <a:off x="6184690" y="3952385"/>
            <a:ext cx="5433549" cy="2084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518897741"/>
      </p:ext>
    </p:extLst>
  </p:cSld>
  <p:clrMapOvr>
    <a:masterClrMapping/>
  </p:clrMapOvr>
  <p:transitio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3042871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1197217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172867"/>
            <a:ext cx="10515600" cy="781750"/>
          </a:xfrm>
          <a:prstGeom prst="rect">
            <a:avLst/>
          </a:prstGeom>
        </p:spPr>
        <p:txBody>
          <a:bodyPr/>
          <a:lstStyle>
            <a:lvl1pPr>
              <a:lnSpc>
                <a:spcPct val="100000"/>
              </a:lnSpc>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809484"/>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b="0" noProof="0"/>
          </a:p>
          <a:p>
            <a:pPr lvl="2"/>
            <a:endParaRPr lang="fi-FI" b="0" noProof="0"/>
          </a:p>
          <a:p>
            <a:pPr lvl="3"/>
            <a:endParaRPr lang="fi-FI" noProof="0"/>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2359779"/>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Tree>
    <p:extLst>
      <p:ext uri="{BB962C8B-B14F-4D97-AF65-F5344CB8AC3E}">
        <p14:creationId xmlns:p14="http://schemas.microsoft.com/office/powerpoint/2010/main" val="1414733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172867"/>
            <a:ext cx="10515600" cy="781750"/>
          </a:xfrm>
          <a:prstGeom prst="rect">
            <a:avLst/>
          </a:prstGeom>
        </p:spPr>
        <p:txBody>
          <a:bodyPr/>
          <a:lstStyle>
            <a:lvl1pPr>
              <a:lnSpc>
                <a:spcPct val="100000"/>
              </a:lnSpc>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2355850"/>
            <a:ext cx="10515600" cy="2944813"/>
          </a:xfrm>
        </p:spPr>
        <p:txBody>
          <a:bodyPr/>
          <a:lstStyle>
            <a:lvl1pPr>
              <a:defRPr sz="2400"/>
            </a:lvl1pPr>
            <a:lvl2pPr>
              <a:defRPr sz="2000"/>
            </a:lvl2pPr>
            <a:lvl3pPr>
              <a:defRPr sz="1900"/>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Tree>
    <p:extLst>
      <p:ext uri="{BB962C8B-B14F-4D97-AF65-F5344CB8AC3E}">
        <p14:creationId xmlns:p14="http://schemas.microsoft.com/office/powerpoint/2010/main" val="3575455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85864"/>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8586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505075"/>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b="0" noProof="0"/>
          </a:p>
          <a:p>
            <a:pPr lvl="2"/>
            <a:endParaRPr lang="fi-FI" noProof="0"/>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505075"/>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346746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85864"/>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8586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505075"/>
            <a:ext cx="5157787" cy="3534125"/>
          </a:xfrm>
        </p:spPr>
        <p:txBody>
          <a:bodyPr/>
          <a:lstStyle>
            <a:lvl1pPr>
              <a:defRPr sz="2400"/>
            </a:lvl1pPr>
            <a:lvl2pPr>
              <a:defRPr sz="2000"/>
            </a:lvl2pPr>
            <a:lvl3pPr>
              <a:defRPr sz="1900"/>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505075"/>
            <a:ext cx="5181601" cy="3534125"/>
          </a:xfrm>
        </p:spPr>
        <p:txBody>
          <a:bodyPr/>
          <a:lstStyle>
            <a:lvl1pPr>
              <a:defRPr sz="2400"/>
            </a:lvl1pPr>
            <a:lvl2pPr>
              <a:defRPr sz="2000"/>
            </a:lvl2pPr>
            <a:lvl3pPr>
              <a:defRPr sz="1900"/>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Tree>
    <p:extLst>
      <p:ext uri="{BB962C8B-B14F-4D97-AF65-F5344CB8AC3E}">
        <p14:creationId xmlns:p14="http://schemas.microsoft.com/office/powerpoint/2010/main" val="12115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a:t>Click to edit Master title style</a:t>
            </a:r>
            <a:endParaRPr lang="fi-FI"/>
          </a:p>
        </p:txBody>
      </p:sp>
      <p:sp>
        <p:nvSpPr>
          <p:cNvPr id="14" name="TextBox 13">
            <a:extLst>
              <a:ext uri="{FF2B5EF4-FFF2-40B4-BE49-F238E27FC236}">
                <a16:creationId xmlns:a16="http://schemas.microsoft.com/office/drawing/2014/main" id="{D4E3EEA6-F284-034E-8910-605416FAEBAF}"/>
              </a:ext>
            </a:extLst>
          </p:cNvPr>
          <p:cNvSpPr txBox="1"/>
          <p:nvPr userDrawn="1"/>
        </p:nvSpPr>
        <p:spPr>
          <a:xfrm>
            <a:off x="272592" y="6392083"/>
            <a:ext cx="4252274" cy="276999"/>
          </a:xfrm>
          <a:prstGeom prst="rect">
            <a:avLst/>
          </a:prstGeom>
          <a:noFill/>
        </p:spPr>
        <p:txBody>
          <a:bodyPr wrap="square" rtlCol="0">
            <a:spAutoFit/>
          </a:bodyPr>
          <a:lstStyle/>
          <a:p>
            <a:r>
              <a:rPr lang="fi-FI" sz="1200" b="0" i="0" noProof="1">
                <a:latin typeface="Arial" panose="020B0604020202020204" pitchFamily="34" charset="0"/>
                <a:cs typeface="Arial" panose="020B0604020202020204" pitchFamily="34" charset="0"/>
              </a:rPr>
              <a:t>Tervetuloa vapaaehtoistoimintaan! </a:t>
            </a:r>
          </a:p>
        </p:txBody>
      </p:sp>
    </p:spTree>
    <p:extLst>
      <p:ext uri="{BB962C8B-B14F-4D97-AF65-F5344CB8AC3E}">
        <p14:creationId xmlns:p14="http://schemas.microsoft.com/office/powerpoint/2010/main" val="19237314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62" r:id="rId5"/>
    <p:sldLayoutId id="2147483664" r:id="rId6"/>
    <p:sldLayoutId id="2147483665" r:id="rId7"/>
    <p:sldLayoutId id="2147483653" r:id="rId8"/>
    <p:sldLayoutId id="2147483692" r:id="rId9"/>
    <p:sldLayoutId id="2147483667" r:id="rId10"/>
    <p:sldLayoutId id="2147483668" r:id="rId11"/>
    <p:sldLayoutId id="2147483669" r:id="rId12"/>
    <p:sldLayoutId id="2147483670" r:id="rId13"/>
    <p:sldLayoutId id="2147483691" r:id="rId14"/>
    <p:sldLayoutId id="2147483672" r:id="rId15"/>
    <p:sldLayoutId id="2147483671" r:id="rId16"/>
    <p:sldLayoutId id="2147483673" r:id="rId17"/>
    <p:sldLayoutId id="2147483674" r:id="rId18"/>
    <p:sldLayoutId id="2147483675" r:id="rId19"/>
    <p:sldLayoutId id="2147483676" r:id="rId20"/>
    <p:sldLayoutId id="2147483678" r:id="rId21"/>
    <p:sldLayoutId id="2147483679" r:id="rId22"/>
    <p:sldLayoutId id="2147483681" r:id="rId23"/>
    <p:sldLayoutId id="2147483680" r:id="rId24"/>
    <p:sldLayoutId id="2147483684" r:id="rId25"/>
    <p:sldLayoutId id="2147483686" r:id="rId26"/>
    <p:sldLayoutId id="2147483687" r:id="rId27"/>
    <p:sldLayoutId id="2147483688" r:id="rId28"/>
    <p:sldLayoutId id="2147483689" r:id="rId29"/>
    <p:sldLayoutId id="2147483693" r:id="rId30"/>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err="1"/>
              <a:t>Click</a:t>
            </a:r>
            <a:r>
              <a:rPr lang="fi-FI" noProof="0"/>
              <a:t> to </a:t>
            </a:r>
            <a:r>
              <a:rPr lang="fi-FI" noProof="0" err="1"/>
              <a:t>edit</a:t>
            </a:r>
            <a:r>
              <a:rPr lang="fi-FI" noProof="0"/>
              <a:t> Master </a:t>
            </a:r>
            <a:r>
              <a:rPr lang="fi-FI" noProof="0" err="1"/>
              <a:t>textstyles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Fourthlevel</a:t>
            </a:r>
            <a:endParaRPr lang="fi-FI" noProof="0"/>
          </a:p>
          <a:p>
            <a:pPr lvl="4"/>
            <a:r>
              <a:rPr lang="fi-FI" noProof="0" err="1"/>
              <a:t>Fifthlevel</a:t>
            </a:r>
            <a:endParaRPr lang="fi-FI" noProof="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a:t>Click to edit Master title style</a:t>
            </a:r>
            <a:endParaRPr lang="fi-FI"/>
          </a:p>
        </p:txBody>
      </p:sp>
      <p:sp>
        <p:nvSpPr>
          <p:cNvPr id="14" name="TextBox 13">
            <a:extLst>
              <a:ext uri="{FF2B5EF4-FFF2-40B4-BE49-F238E27FC236}">
                <a16:creationId xmlns:a16="http://schemas.microsoft.com/office/drawing/2014/main" id="{D4E3EEA6-F284-034E-8910-605416FAEBAF}"/>
              </a:ext>
            </a:extLst>
          </p:cNvPr>
          <p:cNvSpPr txBox="1"/>
          <p:nvPr userDrawn="1"/>
        </p:nvSpPr>
        <p:spPr>
          <a:xfrm>
            <a:off x="272592" y="6392083"/>
            <a:ext cx="4252274" cy="276999"/>
          </a:xfrm>
          <a:prstGeom prst="rect">
            <a:avLst/>
          </a:prstGeom>
          <a:noFill/>
        </p:spPr>
        <p:txBody>
          <a:bodyPr wrap="square" rtlCol="0">
            <a:spAutoFit/>
          </a:bodyPr>
          <a:lstStyle/>
          <a:p>
            <a:r>
              <a:rPr lang="fi-FI" sz="1200" b="0" i="0" noProof="1">
                <a:latin typeface="Arial" panose="020B0604020202020204" pitchFamily="34" charset="0"/>
                <a:cs typeface="Arial" panose="020B0604020202020204" pitchFamily="34" charset="0"/>
              </a:rPr>
              <a:t>Otsikko｜päivämäärä</a:t>
            </a:r>
          </a:p>
        </p:txBody>
      </p:sp>
    </p:spTree>
    <p:extLst>
      <p:ext uri="{BB962C8B-B14F-4D97-AF65-F5344CB8AC3E}">
        <p14:creationId xmlns:p14="http://schemas.microsoft.com/office/powerpoint/2010/main" val="1923731498"/>
      </p:ext>
    </p:extLst>
  </p:cSld>
  <p:clrMap bg1="lt1" tx1="dk1" bg2="lt2" tx2="dk2" accent1="accent1" accent2="accent2" accent3="accent3" accent4="accent4" accent5="accent5" accent6="accent6" hlink="hlink" folHlink="folHlink"/>
  <p:sldLayoutIdLst>
    <p:sldLayoutId id="2147483764" r:id="rId1"/>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30.xml"/><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30.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3CC81D-F03F-4CFB-A3B4-502DBE4C2EC4}"/>
              </a:ext>
              <a:ext uri="{C183D7F6-B498-43B3-948B-1728B52AA6E4}">
                <adec:decorative xmlns:adec="http://schemas.microsoft.com/office/drawing/2017/decorative" val="1"/>
              </a:ext>
            </a:extLst>
          </p:cNvPr>
          <p:cNvSpPr txBox="1"/>
          <p:nvPr/>
        </p:nvSpPr>
        <p:spPr>
          <a:xfrm>
            <a:off x="861134" y="292963"/>
            <a:ext cx="4944862" cy="369332"/>
          </a:xfrm>
          <a:prstGeom prst="rect">
            <a:avLst/>
          </a:prstGeom>
          <a:noFill/>
        </p:spPr>
        <p:txBody>
          <a:bodyPr wrap="square" rtlCol="0" anchor="t">
            <a:spAutoFit/>
          </a:bodyPr>
          <a:lstStyle/>
          <a:p>
            <a:endParaRPr lang="fi-FI">
              <a:cs typeface="Calibri"/>
            </a:endParaRPr>
          </a:p>
        </p:txBody>
      </p:sp>
      <p:pic>
        <p:nvPicPr>
          <p:cNvPr id="2" name="Picture 2">
            <a:extLst>
              <a:ext uri="{FF2B5EF4-FFF2-40B4-BE49-F238E27FC236}">
                <a16:creationId xmlns:a16="http://schemas.microsoft.com/office/drawing/2014/main" id="{67DA8537-944B-4DBC-8007-7C555967699C}"/>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471" y="2148767"/>
            <a:ext cx="2939143" cy="1958204"/>
          </a:xfrm>
          <a:prstGeom prst="rect">
            <a:avLst/>
          </a:prstGeom>
        </p:spPr>
      </p:pic>
      <p:pic>
        <p:nvPicPr>
          <p:cNvPr id="5" name="Picture 5">
            <a:extLst>
              <a:ext uri="{FF2B5EF4-FFF2-40B4-BE49-F238E27FC236}">
                <a16:creationId xmlns:a16="http://schemas.microsoft.com/office/drawing/2014/main" id="{70B842D1-A2FF-477C-9844-B275691128E4}"/>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51684" y="2139958"/>
            <a:ext cx="2911927" cy="1944317"/>
          </a:xfrm>
          <a:prstGeom prst="rect">
            <a:avLst/>
          </a:prstGeom>
        </p:spPr>
      </p:pic>
      <p:pic>
        <p:nvPicPr>
          <p:cNvPr id="7" name="Picture 7">
            <a:extLst>
              <a:ext uri="{FF2B5EF4-FFF2-40B4-BE49-F238E27FC236}">
                <a16:creationId xmlns:a16="http://schemas.microsoft.com/office/drawing/2014/main" id="{D6CECC7F-B904-402F-9933-F44AAF401101}"/>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39757" y="2148765"/>
            <a:ext cx="2911928" cy="1957066"/>
          </a:xfrm>
          <a:prstGeom prst="rect">
            <a:avLst/>
          </a:prstGeom>
        </p:spPr>
      </p:pic>
      <p:pic>
        <p:nvPicPr>
          <p:cNvPr id="9" name="Picture 9">
            <a:extLst>
              <a:ext uri="{FF2B5EF4-FFF2-40B4-BE49-F238E27FC236}">
                <a16:creationId xmlns:a16="http://schemas.microsoft.com/office/drawing/2014/main" id="{E4B524FF-A8FB-437A-81DC-807F6560ABB7}"/>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00615" y="2150087"/>
            <a:ext cx="2939142" cy="1955744"/>
          </a:xfrm>
          <a:prstGeom prst="rect">
            <a:avLst/>
          </a:prstGeom>
        </p:spPr>
      </p:pic>
      <p:pic>
        <p:nvPicPr>
          <p:cNvPr id="11" name="Picture 11">
            <a:extLst>
              <a:ext uri="{FF2B5EF4-FFF2-40B4-BE49-F238E27FC236}">
                <a16:creationId xmlns:a16="http://schemas.microsoft.com/office/drawing/2014/main" id="{AD9FE0C2-32FD-41AD-831E-02EC750BF836}"/>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9270" y="4224732"/>
            <a:ext cx="2939142" cy="1955744"/>
          </a:xfrm>
          <a:prstGeom prst="rect">
            <a:avLst/>
          </a:prstGeom>
        </p:spPr>
      </p:pic>
      <p:sp>
        <p:nvSpPr>
          <p:cNvPr id="3" name="Title 2">
            <a:extLst>
              <a:ext uri="{FF2B5EF4-FFF2-40B4-BE49-F238E27FC236}">
                <a16:creationId xmlns:a16="http://schemas.microsoft.com/office/drawing/2014/main" id="{5AFBEF7F-1293-4903-BDC7-F88A21C1A9ED}"/>
              </a:ext>
            </a:extLst>
          </p:cNvPr>
          <p:cNvSpPr>
            <a:spLocks noGrp="1"/>
          </p:cNvSpPr>
          <p:nvPr>
            <p:ph type="ctrTitle"/>
          </p:nvPr>
        </p:nvSpPr>
        <p:spPr>
          <a:xfrm>
            <a:off x="574089" y="936906"/>
            <a:ext cx="9144000" cy="728421"/>
          </a:xfrm>
        </p:spPr>
        <p:txBody>
          <a:bodyPr>
            <a:normAutofit/>
          </a:bodyPr>
          <a:lstStyle/>
          <a:p>
            <a:r>
              <a:rPr lang="fi-FI" sz="3600" b="1" dirty="0"/>
              <a:t>Tervetuloa mukaan avun ketjuun! </a:t>
            </a:r>
            <a:endParaRPr lang="fi-FI" sz="3600" dirty="0"/>
          </a:p>
        </p:txBody>
      </p:sp>
      <p:pic>
        <p:nvPicPr>
          <p:cNvPr id="13" name="Picture 13">
            <a:extLst>
              <a:ext uri="{FF2B5EF4-FFF2-40B4-BE49-F238E27FC236}">
                <a16:creationId xmlns:a16="http://schemas.microsoft.com/office/drawing/2014/main" id="{B8B6B1D3-6FCF-4A3E-978C-5DE3CC99E933}"/>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21406" y="4206970"/>
            <a:ext cx="3004215" cy="1976210"/>
          </a:xfrm>
          <a:prstGeom prst="rect">
            <a:avLst/>
          </a:prstGeom>
        </p:spPr>
      </p:pic>
      <p:pic>
        <p:nvPicPr>
          <p:cNvPr id="8" name="Picture 7">
            <a:extLst>
              <a:ext uri="{FF2B5EF4-FFF2-40B4-BE49-F238E27FC236}">
                <a16:creationId xmlns:a16="http://schemas.microsoft.com/office/drawing/2014/main" id="{904277C1-C59B-4874-96C1-D08B4209B080}"/>
              </a:ex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100614" y="4206970"/>
            <a:ext cx="2820792" cy="1964431"/>
          </a:xfrm>
          <a:prstGeom prst="rect">
            <a:avLst/>
          </a:prstGeom>
        </p:spPr>
      </p:pic>
      <p:pic>
        <p:nvPicPr>
          <p:cNvPr id="16" name="Picture 15">
            <a:extLst>
              <a:ext uri="{FF2B5EF4-FFF2-40B4-BE49-F238E27FC236}">
                <a16:creationId xmlns:a16="http://schemas.microsoft.com/office/drawing/2014/main" id="{5D42D87E-C608-44D7-A3F6-88D0B2A51E6D}"/>
              </a:ext>
              <a:ext uri="{C183D7F6-B498-43B3-948B-1728B52AA6E4}">
                <adec:decorative xmlns:adec="http://schemas.microsoft.com/office/drawing/2017/decorative" val="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925621" y="4206970"/>
            <a:ext cx="3004215" cy="1996082"/>
          </a:xfrm>
          <a:prstGeom prst="rect">
            <a:avLst/>
          </a:prstGeom>
        </p:spPr>
      </p:pic>
    </p:spTree>
    <p:extLst>
      <p:ext uri="{BB962C8B-B14F-4D97-AF65-F5344CB8AC3E}">
        <p14:creationId xmlns:p14="http://schemas.microsoft.com/office/powerpoint/2010/main" val="15835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DAD64-8072-4B87-83A5-308CCA98D66B}"/>
              </a:ext>
            </a:extLst>
          </p:cNvPr>
          <p:cNvSpPr>
            <a:spLocks noGrp="1"/>
          </p:cNvSpPr>
          <p:nvPr>
            <p:ph type="title"/>
          </p:nvPr>
        </p:nvSpPr>
        <p:spPr>
          <a:xfrm>
            <a:off x="495670" y="261204"/>
            <a:ext cx="10515600" cy="991839"/>
          </a:xfrm>
        </p:spPr>
        <p:txBody>
          <a:bodyPr/>
          <a:lstStyle/>
          <a:p>
            <a:r>
              <a:rPr lang="fi-FI" b="1" dirty="0"/>
              <a:t>Apu kotimaan onnettomuuksissa ja kriiseissä</a:t>
            </a:r>
          </a:p>
        </p:txBody>
      </p:sp>
      <p:sp>
        <p:nvSpPr>
          <p:cNvPr id="3" name="Content Placeholder 2">
            <a:extLst>
              <a:ext uri="{FF2B5EF4-FFF2-40B4-BE49-F238E27FC236}">
                <a16:creationId xmlns:a16="http://schemas.microsoft.com/office/drawing/2014/main" id="{FCF60C3C-6BA5-4396-8C2D-A97ABAD13B81}"/>
              </a:ext>
            </a:extLst>
          </p:cNvPr>
          <p:cNvSpPr>
            <a:spLocks noGrp="1"/>
          </p:cNvSpPr>
          <p:nvPr>
            <p:ph sz="half" idx="1"/>
          </p:nvPr>
        </p:nvSpPr>
        <p:spPr>
          <a:xfrm>
            <a:off x="571870" y="1547637"/>
            <a:ext cx="5181600" cy="4315524"/>
          </a:xfrm>
        </p:spPr>
        <p:txBody>
          <a:bodyPr>
            <a:normAutofit fontScale="85000" lnSpcReduction="20000"/>
          </a:bodyPr>
          <a:lstStyle/>
          <a:p>
            <a:r>
              <a:rPr lang="fi-FI" dirty="0"/>
              <a:t>Vapaaehtoiset auttavat onnettomuuksien uhreja ja tukevat viranomaisia.</a:t>
            </a:r>
          </a:p>
          <a:p>
            <a:endParaRPr lang="fi-FI" dirty="0"/>
          </a:p>
          <a:p>
            <a:r>
              <a:rPr lang="fi-FI" dirty="0"/>
              <a:t>Apua annetaan äkillisissä onnettomuustilanteissa, joiden vaikutukset ovat yksilöille tai perheelle kohtuuttomia ja vaikeuttavat arjessa selviämistä.</a:t>
            </a:r>
          </a:p>
          <a:p>
            <a:endParaRPr lang="fi-FI" dirty="0"/>
          </a:p>
          <a:p>
            <a:r>
              <a:rPr lang="fi-FI" dirty="0"/>
              <a:t>Apua voidaan antaa henkisenä ja aineellisena tukena.</a:t>
            </a:r>
          </a:p>
        </p:txBody>
      </p:sp>
      <p:pic>
        <p:nvPicPr>
          <p:cNvPr id="7" name="Picture 6" descr="Punaisen Ristin vapaaehtoiset tarkastavat lahjoitettuja tekstiilejä.">
            <a:extLst>
              <a:ext uri="{FF2B5EF4-FFF2-40B4-BE49-F238E27FC236}">
                <a16:creationId xmlns:a16="http://schemas.microsoft.com/office/drawing/2014/main" id="{18CB91DC-8201-4301-AB5F-44BE45DECB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5999" y="1110375"/>
            <a:ext cx="4184342" cy="2777357"/>
          </a:xfrm>
          <a:prstGeom prst="rect">
            <a:avLst/>
          </a:prstGeom>
        </p:spPr>
      </p:pic>
      <p:sp>
        <p:nvSpPr>
          <p:cNvPr id="8" name="TextBox 7">
            <a:extLst>
              <a:ext uri="{FF2B5EF4-FFF2-40B4-BE49-F238E27FC236}">
                <a16:creationId xmlns:a16="http://schemas.microsoft.com/office/drawing/2014/main" id="{4BC41C11-D117-4FC5-87EE-BDCF430D92B5}"/>
              </a:ext>
            </a:extLst>
          </p:cNvPr>
          <p:cNvSpPr txBox="1"/>
          <p:nvPr/>
        </p:nvSpPr>
        <p:spPr>
          <a:xfrm>
            <a:off x="292732" y="6344828"/>
            <a:ext cx="2438400" cy="276999"/>
          </a:xfrm>
          <a:prstGeom prst="rect">
            <a:avLst/>
          </a:prstGeom>
          <a:noFill/>
        </p:spPr>
        <p:txBody>
          <a:bodyPr wrap="square" rtlCol="0">
            <a:spAutoFit/>
          </a:bodyPr>
          <a:lstStyle/>
          <a:p>
            <a:r>
              <a:rPr lang="fi-FI" sz="1200">
                <a:solidFill>
                  <a:schemeClr val="bg1"/>
                </a:solidFill>
              </a:rPr>
              <a:t>kuvaaja: Sirpa Lehtimäki</a:t>
            </a:r>
          </a:p>
        </p:txBody>
      </p:sp>
      <p:sp>
        <p:nvSpPr>
          <p:cNvPr id="12" name="TextBox 11">
            <a:extLst>
              <a:ext uri="{FF2B5EF4-FFF2-40B4-BE49-F238E27FC236}">
                <a16:creationId xmlns:a16="http://schemas.microsoft.com/office/drawing/2014/main" id="{CE890442-A21D-4B16-9A4A-DC28757B5390}"/>
              </a:ext>
            </a:extLst>
          </p:cNvPr>
          <p:cNvSpPr txBox="1"/>
          <p:nvPr/>
        </p:nvSpPr>
        <p:spPr>
          <a:xfrm>
            <a:off x="8378862" y="6344828"/>
            <a:ext cx="2438400" cy="276999"/>
          </a:xfrm>
          <a:prstGeom prst="rect">
            <a:avLst/>
          </a:prstGeom>
          <a:noFill/>
        </p:spPr>
        <p:txBody>
          <a:bodyPr wrap="square" rtlCol="0">
            <a:spAutoFit/>
          </a:bodyPr>
          <a:lstStyle/>
          <a:p>
            <a:r>
              <a:rPr lang="fi-FI" sz="1200">
                <a:solidFill>
                  <a:schemeClr val="bg1"/>
                </a:solidFill>
              </a:rPr>
              <a:t>kuvaaja: Taina Keinänen</a:t>
            </a:r>
          </a:p>
        </p:txBody>
      </p:sp>
      <p:pic>
        <p:nvPicPr>
          <p:cNvPr id="13" name="Picture 19" descr="A picture containing person, outdoor, building, man&#10;&#10;Description generated with very high confidence">
            <a:extLst>
              <a:ext uri="{FF2B5EF4-FFF2-40B4-BE49-F238E27FC236}">
                <a16:creationId xmlns:a16="http://schemas.microsoft.com/office/drawing/2014/main" id="{017BFC37-D170-482B-8100-018D8D8CD1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03218" y="4143439"/>
            <a:ext cx="3891379" cy="2599533"/>
          </a:xfrm>
          <a:prstGeom prst="rect">
            <a:avLst/>
          </a:prstGeom>
        </p:spPr>
      </p:pic>
      <p:pic>
        <p:nvPicPr>
          <p:cNvPr id="11" name="Picture 10" descr="Vapaaehtoisen Pelastuspalvelun (Vapepa) ihmiset suunnittelevat etsintöjä kartan äärellä. Suomen Punainen Risti koordinoi Vapepa toimintaa.">
            <a:extLst>
              <a:ext uri="{FF2B5EF4-FFF2-40B4-BE49-F238E27FC236}">
                <a16:creationId xmlns:a16="http://schemas.microsoft.com/office/drawing/2014/main" id="{163B7B15-FC83-443F-82A6-D6A15B45193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42159" y="2969019"/>
            <a:ext cx="3196696" cy="2129798"/>
          </a:xfrm>
          <a:prstGeom prst="rect">
            <a:avLst/>
          </a:prstGeom>
        </p:spPr>
      </p:pic>
    </p:spTree>
    <p:extLst>
      <p:ext uri="{BB962C8B-B14F-4D97-AF65-F5344CB8AC3E}">
        <p14:creationId xmlns:p14="http://schemas.microsoft.com/office/powerpoint/2010/main" val="3228415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A8186-4AEA-4B5F-A29B-7606FEE20443}"/>
              </a:ext>
            </a:extLst>
          </p:cNvPr>
          <p:cNvSpPr>
            <a:spLocks noGrp="1"/>
          </p:cNvSpPr>
          <p:nvPr>
            <p:ph type="title"/>
          </p:nvPr>
        </p:nvSpPr>
        <p:spPr>
          <a:xfrm>
            <a:off x="838200" y="1303821"/>
            <a:ext cx="10515600" cy="1718779"/>
          </a:xfrm>
        </p:spPr>
        <p:txBody>
          <a:bodyPr/>
          <a:lstStyle/>
          <a:p>
            <a:r>
              <a:rPr lang="fi-FI" dirty="0"/>
              <a:t>Vapaaehtoisena voi toimia monella tapaa</a:t>
            </a:r>
          </a:p>
        </p:txBody>
      </p:sp>
      <p:sp>
        <p:nvSpPr>
          <p:cNvPr id="3" name="Content Placeholder 2">
            <a:extLst>
              <a:ext uri="{FF2B5EF4-FFF2-40B4-BE49-F238E27FC236}">
                <a16:creationId xmlns:a16="http://schemas.microsoft.com/office/drawing/2014/main" id="{87178E6F-EE7C-41EA-85E7-8257B61E9814}"/>
              </a:ext>
            </a:extLst>
          </p:cNvPr>
          <p:cNvSpPr>
            <a:spLocks noGrp="1"/>
          </p:cNvSpPr>
          <p:nvPr>
            <p:ph sz="half" idx="1"/>
          </p:nvPr>
        </p:nvSpPr>
        <p:spPr/>
        <p:txBody>
          <a:bodyPr/>
          <a:lstStyle/>
          <a:p>
            <a:endParaRPr lang="fi-FI"/>
          </a:p>
        </p:txBody>
      </p:sp>
      <p:sp>
        <p:nvSpPr>
          <p:cNvPr id="4" name="Content Placeholder 3">
            <a:extLst>
              <a:ext uri="{FF2B5EF4-FFF2-40B4-BE49-F238E27FC236}">
                <a16:creationId xmlns:a16="http://schemas.microsoft.com/office/drawing/2014/main" id="{645E67BB-C0DA-4E50-972D-F57D4AA6C327}"/>
              </a:ext>
            </a:extLst>
          </p:cNvPr>
          <p:cNvSpPr>
            <a:spLocks noGrp="1"/>
          </p:cNvSpPr>
          <p:nvPr>
            <p:ph sz="half" idx="2"/>
          </p:nvPr>
        </p:nvSpPr>
        <p:spPr/>
        <p:txBody>
          <a:bodyPr/>
          <a:lstStyle/>
          <a:p>
            <a:endParaRPr lang="fi-FI"/>
          </a:p>
        </p:txBody>
      </p:sp>
      <p:pic>
        <p:nvPicPr>
          <p:cNvPr id="5" name="Picture 4" descr="On monia tapoja olla vapaaehtoinen. Kuvassa palloihin kirjoitettu tapoja. Pallojen sisällä tekstit Lahjoittamalla, kertaluontoisesti, netissä, vaikuttajana, ryhmässä, tueksi ja avuksi.">
            <a:extLst>
              <a:ext uri="{FF2B5EF4-FFF2-40B4-BE49-F238E27FC236}">
                <a16:creationId xmlns:a16="http://schemas.microsoft.com/office/drawing/2014/main" id="{A80B6A79-9824-43F8-A8B3-2CB2C263DC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52132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7123EA-6C3E-4E7D-6FD2-451A2BE6492B}"/>
              </a:ext>
            </a:extLst>
          </p:cNvPr>
          <p:cNvSpPr>
            <a:spLocks noGrp="1"/>
          </p:cNvSpPr>
          <p:nvPr>
            <p:ph type="title"/>
          </p:nvPr>
        </p:nvSpPr>
        <p:spPr>
          <a:xfrm>
            <a:off x="341050" y="350826"/>
            <a:ext cx="6397101" cy="1087357"/>
          </a:xfrm>
        </p:spPr>
        <p:txBody>
          <a:bodyPr/>
          <a:lstStyle/>
          <a:p>
            <a:r>
              <a:rPr lang="fi-FI" dirty="0"/>
              <a:t>Mitä meidän osastossa voi tehdä? </a:t>
            </a:r>
          </a:p>
        </p:txBody>
      </p:sp>
      <p:sp>
        <p:nvSpPr>
          <p:cNvPr id="3" name="Sisällön paikkamerkki 2">
            <a:extLst>
              <a:ext uri="{FF2B5EF4-FFF2-40B4-BE49-F238E27FC236}">
                <a16:creationId xmlns:a16="http://schemas.microsoft.com/office/drawing/2014/main" id="{9831F20C-709B-A4C4-B429-67DBCCCE60FE}"/>
              </a:ext>
            </a:extLst>
          </p:cNvPr>
          <p:cNvSpPr>
            <a:spLocks noGrp="1"/>
          </p:cNvSpPr>
          <p:nvPr>
            <p:ph sz="half" idx="1"/>
          </p:nvPr>
        </p:nvSpPr>
        <p:spPr>
          <a:xfrm>
            <a:off x="465338" y="1574270"/>
            <a:ext cx="5181600" cy="4315524"/>
          </a:xfrm>
        </p:spPr>
        <p:txBody>
          <a:bodyPr/>
          <a:lstStyle/>
          <a:p>
            <a:endParaRPr lang="fi-FI" dirty="0"/>
          </a:p>
        </p:txBody>
      </p:sp>
      <p:pic>
        <p:nvPicPr>
          <p:cNvPr id="5" name="Kuva 4" descr="Vapaaehtoiset harjoittelevat potilaan lämpimänä pitämistä lämpöpeitteen avulla.">
            <a:extLst>
              <a:ext uri="{FF2B5EF4-FFF2-40B4-BE49-F238E27FC236}">
                <a16:creationId xmlns:a16="http://schemas.microsoft.com/office/drawing/2014/main" id="{16477975-6377-F517-CF47-C232342D0C5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67130" y="9694"/>
            <a:ext cx="5524870" cy="6848306"/>
          </a:xfrm>
          <a:prstGeom prst="rect">
            <a:avLst/>
          </a:prstGeom>
        </p:spPr>
      </p:pic>
      <p:sp>
        <p:nvSpPr>
          <p:cNvPr id="6" name="TextBox 7">
            <a:extLst>
              <a:ext uri="{FF2B5EF4-FFF2-40B4-BE49-F238E27FC236}">
                <a16:creationId xmlns:a16="http://schemas.microsoft.com/office/drawing/2014/main" id="{9F6DF8D9-1182-D020-A40A-EE5E88E5A283}"/>
              </a:ext>
            </a:extLst>
          </p:cNvPr>
          <p:cNvSpPr txBox="1"/>
          <p:nvPr/>
        </p:nvSpPr>
        <p:spPr>
          <a:xfrm>
            <a:off x="6871579" y="6496232"/>
            <a:ext cx="3808218" cy="261610"/>
          </a:xfrm>
          <a:prstGeom prst="rect">
            <a:avLst/>
          </a:prstGeom>
          <a:noFill/>
        </p:spPr>
        <p:txBody>
          <a:bodyPr wrap="square" rtlCol="0">
            <a:spAutoFit/>
          </a:bodyPr>
          <a:lstStyle/>
          <a:p>
            <a:r>
              <a:rPr lang="fi-FI" sz="1100" dirty="0">
                <a:solidFill>
                  <a:schemeClr val="bg1"/>
                </a:solidFill>
              </a:rPr>
              <a:t>Kuvaaja: Tea Sissinen</a:t>
            </a:r>
          </a:p>
        </p:txBody>
      </p:sp>
    </p:spTree>
    <p:extLst>
      <p:ext uri="{BB962C8B-B14F-4D97-AF65-F5344CB8AC3E}">
        <p14:creationId xmlns:p14="http://schemas.microsoft.com/office/powerpoint/2010/main" val="363640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7123EA-6C3E-4E7D-6FD2-451A2BE6492B}"/>
              </a:ext>
            </a:extLst>
          </p:cNvPr>
          <p:cNvSpPr>
            <a:spLocks noGrp="1"/>
          </p:cNvSpPr>
          <p:nvPr>
            <p:ph type="title"/>
          </p:nvPr>
        </p:nvSpPr>
        <p:spPr>
          <a:xfrm>
            <a:off x="6096000" y="359704"/>
            <a:ext cx="6397101" cy="1087357"/>
          </a:xfrm>
        </p:spPr>
        <p:txBody>
          <a:bodyPr/>
          <a:lstStyle/>
          <a:p>
            <a:r>
              <a:rPr lang="fi-FI" dirty="0"/>
              <a:t>Mitä meidän osastossa voi tehdä? </a:t>
            </a:r>
          </a:p>
        </p:txBody>
      </p:sp>
      <p:sp>
        <p:nvSpPr>
          <p:cNvPr id="20" name="Sisällön paikkamerkki 19">
            <a:extLst>
              <a:ext uri="{FF2B5EF4-FFF2-40B4-BE49-F238E27FC236}">
                <a16:creationId xmlns:a16="http://schemas.microsoft.com/office/drawing/2014/main" id="{D3D4AFB2-059E-2241-396A-9A93CBD32627}"/>
              </a:ext>
            </a:extLst>
          </p:cNvPr>
          <p:cNvSpPr>
            <a:spLocks noGrp="1"/>
          </p:cNvSpPr>
          <p:nvPr>
            <p:ph sz="half" idx="1"/>
          </p:nvPr>
        </p:nvSpPr>
        <p:spPr>
          <a:xfrm>
            <a:off x="6315723" y="1742946"/>
            <a:ext cx="5181600" cy="4315524"/>
          </a:xfrm>
        </p:spPr>
        <p:txBody>
          <a:bodyPr/>
          <a:lstStyle/>
          <a:p>
            <a:endParaRPr lang="fi-FI" dirty="0"/>
          </a:p>
        </p:txBody>
      </p:sp>
      <p:pic>
        <p:nvPicPr>
          <p:cNvPr id="21" name="Kuva 20" descr="Kuvassa vapaaehtoinen lukee kirjaa pyörätuolissa olevalle ikäihmiselle pihalla.">
            <a:extLst>
              <a:ext uri="{FF2B5EF4-FFF2-40B4-BE49-F238E27FC236}">
                <a16:creationId xmlns:a16="http://schemas.microsoft.com/office/drawing/2014/main" id="{8856D150-1C23-C7C8-CE92-27FF992D23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899" y="112813"/>
            <a:ext cx="5948039" cy="6645029"/>
          </a:xfrm>
          <a:prstGeom prst="rect">
            <a:avLst/>
          </a:prstGeom>
        </p:spPr>
      </p:pic>
      <p:sp>
        <p:nvSpPr>
          <p:cNvPr id="22" name="TextBox 7">
            <a:extLst>
              <a:ext uri="{FF2B5EF4-FFF2-40B4-BE49-F238E27FC236}">
                <a16:creationId xmlns:a16="http://schemas.microsoft.com/office/drawing/2014/main" id="{93FE8FB7-84F6-2AD4-5F41-B111EF32166B}"/>
              </a:ext>
              <a:ext uri="{C183D7F6-B498-43B3-948B-1728B52AA6E4}">
                <adec:decorative xmlns:adec="http://schemas.microsoft.com/office/drawing/2017/decorative" val="1"/>
              </a:ext>
            </a:extLst>
          </p:cNvPr>
          <p:cNvSpPr txBox="1"/>
          <p:nvPr/>
        </p:nvSpPr>
        <p:spPr>
          <a:xfrm>
            <a:off x="4411614" y="6483577"/>
            <a:ext cx="3808218" cy="261610"/>
          </a:xfrm>
          <a:prstGeom prst="rect">
            <a:avLst/>
          </a:prstGeom>
          <a:noFill/>
        </p:spPr>
        <p:txBody>
          <a:bodyPr wrap="square" rtlCol="0">
            <a:spAutoFit/>
          </a:bodyPr>
          <a:lstStyle/>
          <a:p>
            <a:r>
              <a:rPr lang="fi-FI" sz="1100" dirty="0">
                <a:solidFill>
                  <a:schemeClr val="bg1"/>
                </a:solidFill>
              </a:rPr>
              <a:t>Kuvaaja: Sirpa Lehtimäki</a:t>
            </a:r>
          </a:p>
        </p:txBody>
      </p:sp>
    </p:spTree>
    <p:extLst>
      <p:ext uri="{BB962C8B-B14F-4D97-AF65-F5344CB8AC3E}">
        <p14:creationId xmlns:p14="http://schemas.microsoft.com/office/powerpoint/2010/main" val="2440533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1204E23-1FEB-8B07-806A-F2BD903F0C6C}"/>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fi-FI" dirty="0"/>
              <a:t>Mitä meidän osastossa voi tehdä?</a:t>
            </a:r>
          </a:p>
        </p:txBody>
      </p:sp>
      <p:sp>
        <p:nvSpPr>
          <p:cNvPr id="5" name="Tekstin paikkamerkki 4">
            <a:extLst>
              <a:ext uri="{FF2B5EF4-FFF2-40B4-BE49-F238E27FC236}">
                <a16:creationId xmlns:a16="http://schemas.microsoft.com/office/drawing/2014/main" id="{FB4B0B32-0C34-D95B-6F14-15BA4D847D3D}"/>
              </a:ext>
            </a:extLst>
          </p:cNvPr>
          <p:cNvSpPr>
            <a:spLocks noGrp="1"/>
          </p:cNvSpPr>
          <p:nvPr>
            <p:ph type="body" idx="14"/>
          </p:nvPr>
        </p:nvSpPr>
        <p:spPr/>
        <p:txBody>
          <a:bodyPr/>
          <a:lstStyle/>
          <a:p>
            <a:endParaRPr lang="fi-FI"/>
          </a:p>
        </p:txBody>
      </p:sp>
      <p:pic>
        <p:nvPicPr>
          <p:cNvPr id="8" name="Kuvan paikkamerkki 7" descr="Ystävätoimija lukee kirjaa puutarhassa ikä-ihmiselle.">
            <a:extLst>
              <a:ext uri="{FF2B5EF4-FFF2-40B4-BE49-F238E27FC236}">
                <a16:creationId xmlns:a16="http://schemas.microsoft.com/office/drawing/2014/main" id="{9F74DF37-5429-8933-566E-081CEAD463AF}"/>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7782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328EB2-CEC8-4D97-BEB9-E7FA656A33E3}"/>
              </a:ext>
            </a:extLst>
          </p:cNvPr>
          <p:cNvSpPr>
            <a:spLocks noGrp="1"/>
          </p:cNvSpPr>
          <p:nvPr>
            <p:ph type="title"/>
          </p:nvPr>
        </p:nvSpPr>
        <p:spPr>
          <a:xfrm>
            <a:off x="398298" y="338305"/>
            <a:ext cx="10515600" cy="435769"/>
          </a:xfrm>
        </p:spPr>
        <p:txBody>
          <a:bodyPr/>
          <a:lstStyle/>
          <a:p>
            <a:r>
              <a:rPr lang="fi-FI" b="1" dirty="0">
                <a:cs typeface="Calibri Light"/>
              </a:rPr>
              <a:t>Kuka on vapaaehtoinen?</a:t>
            </a:r>
          </a:p>
        </p:txBody>
      </p:sp>
      <p:sp>
        <p:nvSpPr>
          <p:cNvPr id="4" name="Content Placeholder 3">
            <a:extLst>
              <a:ext uri="{FF2B5EF4-FFF2-40B4-BE49-F238E27FC236}">
                <a16:creationId xmlns:a16="http://schemas.microsoft.com/office/drawing/2014/main" id="{7AC15D7D-C4CD-430C-A390-8E6FAD440BF2}"/>
              </a:ext>
            </a:extLst>
          </p:cNvPr>
          <p:cNvSpPr>
            <a:spLocks noGrp="1"/>
          </p:cNvSpPr>
          <p:nvPr>
            <p:ph sz="half" idx="1"/>
          </p:nvPr>
        </p:nvSpPr>
        <p:spPr>
          <a:xfrm>
            <a:off x="495033" y="1136246"/>
            <a:ext cx="6019420" cy="5233481"/>
          </a:xfrm>
        </p:spPr>
        <p:txBody>
          <a:bodyPr vert="horz" lIns="91440" tIns="45720" rIns="91440" bIns="45720" rtlCol="0" anchor="t">
            <a:normAutofit/>
          </a:bodyPr>
          <a:lstStyle/>
          <a:p>
            <a:r>
              <a:rPr lang="fi-FI" sz="2400" dirty="0">
                <a:cs typeface="Calibri"/>
              </a:rPr>
              <a:t>Vapaaehtoiset ovat Punaisen Ristin tärkein voimavara.</a:t>
            </a:r>
          </a:p>
          <a:p>
            <a:pPr marL="0" indent="0">
              <a:buNone/>
            </a:pPr>
            <a:endParaRPr lang="fi-FI" sz="2400" dirty="0">
              <a:cs typeface="Calibri"/>
            </a:endParaRPr>
          </a:p>
          <a:p>
            <a:r>
              <a:rPr lang="fi-FI" sz="2400" dirty="0">
                <a:cs typeface="Calibri"/>
              </a:rPr>
              <a:t>Osallistuu omasta tahdostaan vapaaehtoistoimintaan. </a:t>
            </a:r>
          </a:p>
          <a:p>
            <a:endParaRPr lang="fi-FI" sz="2400" dirty="0">
              <a:cs typeface="Calibri"/>
            </a:endParaRPr>
          </a:p>
          <a:p>
            <a:r>
              <a:rPr lang="fi-FI" sz="2400" dirty="0">
                <a:cs typeface="Calibri"/>
              </a:rPr>
              <a:t>Ei saavuttaakseen materiaalista tai taloudellista hyötyä.</a:t>
            </a:r>
          </a:p>
          <a:p>
            <a:endParaRPr lang="fi-FI" sz="2400" dirty="0">
              <a:cs typeface="Calibri"/>
            </a:endParaRPr>
          </a:p>
          <a:p>
            <a:r>
              <a:rPr lang="fi-FI" sz="2400" dirty="0">
                <a:cs typeface="Calibri"/>
              </a:rPr>
              <a:t>Vapaaehtoinen toimii palkatta "Ihmiseltä ihmiselle". </a:t>
            </a:r>
          </a:p>
          <a:p>
            <a:pPr marL="0" indent="0">
              <a:buNone/>
            </a:pPr>
            <a:endParaRPr lang="fi-FI" sz="2400" dirty="0">
              <a:cs typeface="Calibri"/>
            </a:endParaRPr>
          </a:p>
        </p:txBody>
      </p:sp>
      <p:pic>
        <p:nvPicPr>
          <p:cNvPr id="6" name="Picture 14" descr="A picture containing person, text, outdoor&#10;&#10;Description generated with high confidence">
            <a:extLst>
              <a:ext uri="{FF2B5EF4-FFF2-40B4-BE49-F238E27FC236}">
                <a16:creationId xmlns:a16="http://schemas.microsoft.com/office/drawing/2014/main" id="{2993B01D-E78F-4250-9162-8FC2C4A9D9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097"/>
          <a:stretch/>
        </p:blipFill>
        <p:spPr>
          <a:xfrm>
            <a:off x="6248123" y="1317383"/>
            <a:ext cx="3983180" cy="3233492"/>
          </a:xfrm>
          <a:prstGeom prst="rect">
            <a:avLst/>
          </a:prstGeom>
          <a:ln>
            <a:noFill/>
          </a:ln>
          <a:effectLst>
            <a:outerShdw blurRad="292100" dist="139700" dir="2700000" algn="tl" rotWithShape="0">
              <a:srgbClr val="333333">
                <a:alpha val="65000"/>
              </a:srgbClr>
            </a:outerShdw>
          </a:effectLst>
        </p:spPr>
      </p:pic>
      <p:pic>
        <p:nvPicPr>
          <p:cNvPr id="5" name="Content Placeholder 4" descr="Lehtileike vapaaehtoisesta vankilavierailijasta Margitista.">
            <a:extLst>
              <a:ext uri="{FF2B5EF4-FFF2-40B4-BE49-F238E27FC236}">
                <a16:creationId xmlns:a16="http://schemas.microsoft.com/office/drawing/2014/main" id="{CAE9E9E3-8135-4594-8544-49C3FB479821}"/>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7872595" y="3172380"/>
            <a:ext cx="4090702" cy="35085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90726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158E6F-2542-D689-0811-44A4E0C85AC2}"/>
              </a:ext>
            </a:extLst>
          </p:cNvPr>
          <p:cNvSpPr>
            <a:spLocks noGrp="1"/>
          </p:cNvSpPr>
          <p:nvPr>
            <p:ph type="title"/>
          </p:nvPr>
        </p:nvSpPr>
        <p:spPr>
          <a:xfrm>
            <a:off x="838200" y="-435769"/>
            <a:ext cx="10515600" cy="435769"/>
          </a:xfrm>
        </p:spPr>
        <p:txBody>
          <a:bodyPr vert="horz" lIns="91440" tIns="45720" rIns="91440" bIns="45720" rtlCol="0" anchor="b">
            <a:noAutofit/>
          </a:bodyPr>
          <a:lstStyle/>
          <a:p>
            <a:r>
              <a:rPr lang="fi-FI" dirty="0"/>
              <a:t>Vapaaehtoisena</a:t>
            </a:r>
          </a:p>
        </p:txBody>
      </p:sp>
      <p:sp>
        <p:nvSpPr>
          <p:cNvPr id="3" name="Content Placeholder 2">
            <a:extLst>
              <a:ext uri="{FF2B5EF4-FFF2-40B4-BE49-F238E27FC236}">
                <a16:creationId xmlns:a16="http://schemas.microsoft.com/office/drawing/2014/main" id="{42335DB5-183D-45EA-9E19-76C4AD534B77}"/>
              </a:ext>
            </a:extLst>
          </p:cNvPr>
          <p:cNvSpPr>
            <a:spLocks noGrp="1"/>
          </p:cNvSpPr>
          <p:nvPr>
            <p:ph sz="half" idx="1"/>
          </p:nvPr>
        </p:nvSpPr>
        <p:spPr>
          <a:xfrm>
            <a:off x="405217" y="908993"/>
            <a:ext cx="5531129" cy="5040013"/>
          </a:xfrm>
        </p:spPr>
        <p:txBody>
          <a:bodyPr vert="horz" lIns="91440" tIns="45720" rIns="91440" bIns="45720" rtlCol="0" anchor="t">
            <a:normAutofit fontScale="25000" lnSpcReduction="20000"/>
          </a:bodyPr>
          <a:lstStyle/>
          <a:p>
            <a:pPr fontAlgn="ctr"/>
            <a:r>
              <a:rPr lang="fi-FI" sz="9600" dirty="0">
                <a:cs typeface="Calibri"/>
              </a:rPr>
              <a:t>Vapaaehtoinen on vakuutettu tapaturmien varalta vapaaehtois-tehtävää suorittaessa. </a:t>
            </a:r>
          </a:p>
          <a:p>
            <a:pPr marL="0" indent="0" fontAlgn="ctr">
              <a:buNone/>
            </a:pPr>
            <a:endParaRPr lang="fi-FI" sz="9600" dirty="0"/>
          </a:p>
          <a:p>
            <a:r>
              <a:rPr lang="fi-FI" sz="9600" dirty="0"/>
              <a:t>Vapaaehtoistehtävissä sitoudut: </a:t>
            </a:r>
          </a:p>
          <a:p>
            <a:pPr lvl="1">
              <a:lnSpc>
                <a:spcPct val="120000"/>
              </a:lnSpc>
              <a:spcBef>
                <a:spcPts val="600"/>
              </a:spcBef>
            </a:pPr>
            <a:r>
              <a:rPr lang="fi-FI" sz="8800" dirty="0"/>
              <a:t>Vaitiolovelvollisuuteen</a:t>
            </a:r>
          </a:p>
          <a:p>
            <a:pPr lvl="1">
              <a:lnSpc>
                <a:spcPct val="120000"/>
              </a:lnSpc>
              <a:spcBef>
                <a:spcPts val="600"/>
              </a:spcBef>
            </a:pPr>
            <a:r>
              <a:rPr lang="fi-FI" sz="8800" dirty="0"/>
              <a:t>Punaisen Ristin periaatteisiin ja  eettisiin ohjeisiin</a:t>
            </a:r>
          </a:p>
          <a:p>
            <a:pPr lvl="1">
              <a:lnSpc>
                <a:spcPct val="120000"/>
              </a:lnSpc>
              <a:spcBef>
                <a:spcPts val="600"/>
              </a:spcBef>
            </a:pPr>
            <a:r>
              <a:rPr lang="fi-FI" sz="8800" dirty="0"/>
              <a:t>Tekemään sen mitä olet luvannut</a:t>
            </a:r>
          </a:p>
          <a:p>
            <a:pPr lvl="1">
              <a:lnSpc>
                <a:spcPct val="120000"/>
              </a:lnSpc>
              <a:spcBef>
                <a:spcPts val="600"/>
              </a:spcBef>
            </a:pPr>
            <a:r>
              <a:rPr lang="fi-FI" sz="8800" dirty="0"/>
              <a:t>Turvaamaan omalla toiminnallasi turvallisen toimintaympäristön itsellesi, muille vapaaehtoisille sekä avun saajille</a:t>
            </a:r>
          </a:p>
          <a:p>
            <a:pPr lvl="1"/>
            <a:endParaRPr lang="fi-FI" sz="4400" dirty="0"/>
          </a:p>
          <a:p>
            <a:pPr marL="457200" lvl="1" indent="0">
              <a:buNone/>
            </a:pPr>
            <a:endParaRPr lang="fi-FI" dirty="0"/>
          </a:p>
          <a:p>
            <a:pPr marL="0" indent="0">
              <a:buNone/>
            </a:pPr>
            <a:endParaRPr lang="fi-FI" dirty="0"/>
          </a:p>
        </p:txBody>
      </p:sp>
      <p:sp>
        <p:nvSpPr>
          <p:cNvPr id="4" name="Content Placeholder 3">
            <a:extLst>
              <a:ext uri="{FF2B5EF4-FFF2-40B4-BE49-F238E27FC236}">
                <a16:creationId xmlns:a16="http://schemas.microsoft.com/office/drawing/2014/main" id="{90ED8735-5F6C-41F6-8636-27C228986A6E}"/>
              </a:ext>
            </a:extLst>
          </p:cNvPr>
          <p:cNvSpPr>
            <a:spLocks noGrp="1"/>
          </p:cNvSpPr>
          <p:nvPr>
            <p:ph sz="half" idx="2"/>
          </p:nvPr>
        </p:nvSpPr>
        <p:spPr>
          <a:xfrm>
            <a:off x="6461760" y="1493520"/>
            <a:ext cx="5425439" cy="3992880"/>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8900000" scaled="1"/>
            <a:tileRect/>
          </a:gradFill>
          <a:ln w="38100" cmpd="thickThin">
            <a:solidFill>
              <a:schemeClr val="tx1"/>
            </a:solidFill>
          </a:ln>
        </p:spPr>
        <p:style>
          <a:lnRef idx="1">
            <a:schemeClr val="accent2"/>
          </a:lnRef>
          <a:fillRef idx="2">
            <a:schemeClr val="accent2"/>
          </a:fillRef>
          <a:effectRef idx="1">
            <a:schemeClr val="accent2"/>
          </a:effectRef>
          <a:fontRef idx="minor">
            <a:schemeClr val="dk1"/>
          </a:fontRef>
        </p:style>
        <p:txBody>
          <a:bodyPr>
            <a:normAutofit fontScale="25000" lnSpcReduction="20000"/>
          </a:bodyPr>
          <a:lstStyle/>
          <a:p>
            <a:pPr marL="0" indent="0" algn="ctr">
              <a:buNone/>
            </a:pPr>
            <a:br>
              <a:rPr lang="fi-FI" sz="3000" i="1" dirty="0"/>
            </a:br>
            <a:r>
              <a:rPr lang="fi-FI" sz="9600" i="1" dirty="0"/>
              <a:t>Punaiselle Ristille on tärkeää varmistaa turvallisen toimintaympäristön sen vapaaehtoisille, avunsaajille ja työntekijöille. </a:t>
            </a:r>
          </a:p>
          <a:p>
            <a:pPr marL="0" indent="0" algn="ctr">
              <a:buNone/>
            </a:pPr>
            <a:endParaRPr lang="fi-FI" sz="9600" i="1" dirty="0"/>
          </a:p>
          <a:p>
            <a:pPr marL="0" indent="0" algn="ctr">
              <a:buNone/>
            </a:pPr>
            <a:r>
              <a:rPr lang="fi-FI" sz="9600" i="1" dirty="0"/>
              <a:t>Järjestö toimii yhdenvertaisesti, tietosuojalain mukaisesti ja sillä on nollatoleranssi rasismia, kiusaamista, korruptiota sekä seksuaalista häirintää ja ahdistelua kohtaan. </a:t>
            </a:r>
            <a:r>
              <a:rPr lang="fi-FI" sz="9600" dirty="0"/>
              <a:t> </a:t>
            </a:r>
          </a:p>
          <a:p>
            <a:endParaRPr lang="fi-FI" sz="4200" dirty="0"/>
          </a:p>
          <a:p>
            <a:endParaRPr lang="fi-FI" dirty="0"/>
          </a:p>
        </p:txBody>
      </p:sp>
      <p:sp>
        <p:nvSpPr>
          <p:cNvPr id="5" name="Tekstiruutu 4">
            <a:extLst>
              <a:ext uri="{FF2B5EF4-FFF2-40B4-BE49-F238E27FC236}">
                <a16:creationId xmlns:a16="http://schemas.microsoft.com/office/drawing/2014/main" id="{CB6ED448-6984-4286-8D73-A1A2999D99AE}"/>
              </a:ext>
            </a:extLst>
          </p:cNvPr>
          <p:cNvSpPr txBox="1"/>
          <p:nvPr/>
        </p:nvSpPr>
        <p:spPr>
          <a:xfrm>
            <a:off x="6096000" y="5647511"/>
            <a:ext cx="6096000" cy="923330"/>
          </a:xfrm>
          <a:prstGeom prst="rect">
            <a:avLst/>
          </a:prstGeom>
          <a:noFill/>
        </p:spPr>
        <p:txBody>
          <a:bodyPr wrap="square">
            <a:spAutoFit/>
          </a:bodyPr>
          <a:lstStyle/>
          <a:p>
            <a:pPr algn="ctr"/>
            <a:r>
              <a:rPr lang="fi-FI" sz="1800">
                <a:latin typeface="+mn-lt"/>
              </a:rPr>
              <a:t>Matala kynnys ilmoittaa mahdollisesta väärinkäytöksestä, seksuaalisesta häirinnästä ja ahdistelusta.</a:t>
            </a:r>
            <a:br>
              <a:rPr lang="fi-FI" sz="1800">
                <a:latin typeface="+mn-lt"/>
              </a:rPr>
            </a:br>
            <a:r>
              <a:rPr lang="fi-FI" sz="1800" b="1">
                <a:latin typeface="+mn-lt"/>
              </a:rPr>
              <a:t>www.punainenristi.fi/vaarinkaytosilmoitus</a:t>
            </a:r>
            <a:endParaRPr lang="fi-FI"/>
          </a:p>
        </p:txBody>
      </p:sp>
    </p:spTree>
    <p:extLst>
      <p:ext uri="{BB962C8B-B14F-4D97-AF65-F5344CB8AC3E}">
        <p14:creationId xmlns:p14="http://schemas.microsoft.com/office/powerpoint/2010/main" val="3585367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0F515-879C-4972-A3C8-DEB03A6BB721}"/>
              </a:ext>
            </a:extLst>
          </p:cNvPr>
          <p:cNvSpPr>
            <a:spLocks noGrp="1"/>
          </p:cNvSpPr>
          <p:nvPr>
            <p:ph type="title"/>
          </p:nvPr>
        </p:nvSpPr>
        <p:spPr>
          <a:xfrm>
            <a:off x="6705051" y="568171"/>
            <a:ext cx="6243607" cy="781750"/>
          </a:xfrm>
        </p:spPr>
        <p:txBody>
          <a:bodyPr/>
          <a:lstStyle/>
          <a:p>
            <a:r>
              <a:rPr lang="en-US" sz="3200" dirty="0" err="1">
                <a:cs typeface="Calibri Light"/>
              </a:rPr>
              <a:t>Vapaaehtoisena</a:t>
            </a:r>
            <a:r>
              <a:rPr lang="en-US" sz="3200" dirty="0">
                <a:cs typeface="Calibri Light"/>
              </a:rPr>
              <a:t> </a:t>
            </a:r>
            <a:r>
              <a:rPr lang="en-US" sz="3200" dirty="0" err="1">
                <a:cs typeface="Calibri Light"/>
              </a:rPr>
              <a:t>osallistut</a:t>
            </a:r>
            <a:r>
              <a:rPr lang="en-US" sz="3200" dirty="0">
                <a:cs typeface="Calibri Light"/>
              </a:rPr>
              <a:t> </a:t>
            </a:r>
            <a:r>
              <a:rPr lang="en-US" sz="3200" dirty="0" err="1">
                <a:cs typeface="Calibri Light"/>
              </a:rPr>
              <a:t>koulutuksiin</a:t>
            </a:r>
            <a:endParaRPr lang="en-US" sz="3200" dirty="0"/>
          </a:p>
        </p:txBody>
      </p:sp>
      <p:sp>
        <p:nvSpPr>
          <p:cNvPr id="19" name="Content Placeholder 18">
            <a:extLst>
              <a:ext uri="{FF2B5EF4-FFF2-40B4-BE49-F238E27FC236}">
                <a16:creationId xmlns:a16="http://schemas.microsoft.com/office/drawing/2014/main" id="{E732B14E-509F-4DA1-AECD-6E98C1B037AD}"/>
              </a:ext>
            </a:extLst>
          </p:cNvPr>
          <p:cNvSpPr>
            <a:spLocks noGrp="1"/>
          </p:cNvSpPr>
          <p:nvPr>
            <p:ph type="body" sz="quarter" idx="11"/>
          </p:nvPr>
        </p:nvSpPr>
        <p:spPr>
          <a:xfrm>
            <a:off x="6705051" y="1663392"/>
            <a:ext cx="5163105" cy="2944813"/>
          </a:xfrm>
        </p:spPr>
        <p:txBody>
          <a:bodyPr vert="horz" lIns="91440" tIns="45720" rIns="91440" bIns="45720" rtlCol="0" anchor="t">
            <a:noAutofit/>
          </a:bodyPr>
          <a:lstStyle/>
          <a:p>
            <a:pPr marL="340995" indent="-340995">
              <a:lnSpc>
                <a:spcPct val="100000"/>
              </a:lnSpc>
              <a:spcBef>
                <a:spcPct val="20000"/>
              </a:spcBef>
              <a:spcAft>
                <a:spcPct val="0"/>
              </a:spcAft>
            </a:pPr>
            <a:r>
              <a:rPr lang="fi-FI" sz="2200">
                <a:latin typeface="Arial"/>
                <a:cs typeface="Arial"/>
              </a:rPr>
              <a:t>Koulutuksia järjestetään osastoissa,  piirin alueella sekä valtakunnallisesti</a:t>
            </a:r>
            <a:endParaRPr lang="fi-FI" sz="2200">
              <a:ea typeface="+mn-lt"/>
              <a:cs typeface="+mn-lt"/>
            </a:endParaRPr>
          </a:p>
          <a:p>
            <a:pPr marL="340995" indent="-340995">
              <a:lnSpc>
                <a:spcPct val="100000"/>
              </a:lnSpc>
              <a:spcBef>
                <a:spcPct val="20000"/>
              </a:spcBef>
              <a:spcAft>
                <a:spcPct val="0"/>
              </a:spcAft>
            </a:pPr>
            <a:endParaRPr lang="fi-FI" sz="2200">
              <a:latin typeface="Arial"/>
              <a:cs typeface="Arial"/>
            </a:endParaRPr>
          </a:p>
          <a:p>
            <a:pPr marL="340995" indent="-340995">
              <a:lnSpc>
                <a:spcPct val="100000"/>
              </a:lnSpc>
              <a:spcBef>
                <a:spcPct val="20000"/>
              </a:spcBef>
              <a:spcAft>
                <a:spcPct val="0"/>
              </a:spcAft>
            </a:pPr>
            <a:r>
              <a:rPr lang="fi-FI" sz="2200">
                <a:latin typeface="Arial"/>
                <a:cs typeface="Arial"/>
              </a:rPr>
              <a:t>Piirin järjestämät  koulutukset: </a:t>
            </a:r>
            <a:r>
              <a:rPr lang="fi-FI" sz="2200" i="1">
                <a:latin typeface="Arial"/>
                <a:cs typeface="Arial"/>
              </a:rPr>
              <a:t>punainenristi.fi/kaakkois-suomi</a:t>
            </a:r>
            <a:r>
              <a:rPr lang="fi-FI" sz="2200">
                <a:latin typeface="Arial"/>
                <a:cs typeface="Arial"/>
              </a:rPr>
              <a:t> </a:t>
            </a:r>
            <a:r>
              <a:rPr lang="fi-FI" sz="2200" b="1">
                <a:latin typeface="Arial"/>
                <a:cs typeface="Arial"/>
              </a:rPr>
              <a:t> &gt; </a:t>
            </a:r>
            <a:r>
              <a:rPr lang="fi-FI" sz="2200">
                <a:latin typeface="Arial"/>
                <a:cs typeface="Arial"/>
              </a:rPr>
              <a:t>Tapahtumakalenteri</a:t>
            </a:r>
          </a:p>
          <a:p>
            <a:pPr marL="340995" indent="-340995">
              <a:lnSpc>
                <a:spcPct val="100000"/>
              </a:lnSpc>
              <a:spcBef>
                <a:spcPct val="20000"/>
              </a:spcBef>
              <a:spcAft>
                <a:spcPct val="0"/>
              </a:spcAft>
            </a:pPr>
            <a:endParaRPr lang="fi-FI" sz="2200">
              <a:latin typeface="Arial"/>
              <a:cs typeface="Arial"/>
            </a:endParaRPr>
          </a:p>
          <a:p>
            <a:pPr marL="340995" indent="-340995">
              <a:lnSpc>
                <a:spcPct val="100000"/>
              </a:lnSpc>
              <a:spcBef>
                <a:spcPct val="20000"/>
              </a:spcBef>
              <a:spcAft>
                <a:spcPct val="0"/>
              </a:spcAft>
            </a:pPr>
            <a:r>
              <a:rPr lang="fi-FI" sz="2200">
                <a:latin typeface="Arial"/>
                <a:cs typeface="Arial"/>
              </a:rPr>
              <a:t>Koko koulutustarjonta löytyy Oma Punainen Risti –sivuilta: oma.punainenristi.fi</a:t>
            </a:r>
            <a:endParaRPr lang="en-US" sz="2200">
              <a:latin typeface="Calibri" panose="020F0502020204030204"/>
              <a:cs typeface="Calibri" panose="020F0502020204030204"/>
            </a:endParaRPr>
          </a:p>
          <a:p>
            <a:pPr marL="0" indent="0">
              <a:lnSpc>
                <a:spcPct val="100000"/>
              </a:lnSpc>
              <a:spcBef>
                <a:spcPct val="20000"/>
              </a:spcBef>
              <a:spcAft>
                <a:spcPct val="0"/>
              </a:spcAft>
              <a:buNone/>
            </a:pPr>
            <a:r>
              <a:rPr lang="fi-FI" sz="2200" i="1">
                <a:latin typeface="Arial"/>
                <a:cs typeface="Arial"/>
              </a:rPr>
              <a:t>   </a:t>
            </a:r>
            <a:endParaRPr lang="en-US" sz="2200" dirty="0">
              <a:cs typeface="Calibri"/>
            </a:endParaRPr>
          </a:p>
        </p:txBody>
      </p:sp>
      <p:pic>
        <p:nvPicPr>
          <p:cNvPr id="8" name="Kuva 7" descr="Kaksi vapaaehtoista päivystämässä festivaaleilla.">
            <a:extLst>
              <a:ext uri="{FF2B5EF4-FFF2-40B4-BE49-F238E27FC236}">
                <a16:creationId xmlns:a16="http://schemas.microsoft.com/office/drawing/2014/main" id="{B678C1FA-499B-AC31-3ED2-8D6A40A029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35006"/>
            <a:ext cx="6414290" cy="6422994"/>
          </a:xfrm>
          <a:prstGeom prst="rect">
            <a:avLst/>
          </a:prstGeom>
        </p:spPr>
      </p:pic>
    </p:spTree>
    <p:extLst>
      <p:ext uri="{BB962C8B-B14F-4D97-AF65-F5344CB8AC3E}">
        <p14:creationId xmlns:p14="http://schemas.microsoft.com/office/powerpoint/2010/main" val="399698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A254-92E0-46DC-9F29-B907AE5C8CC9}"/>
              </a:ext>
            </a:extLst>
          </p:cNvPr>
          <p:cNvSpPr>
            <a:spLocks noGrp="1"/>
          </p:cNvSpPr>
          <p:nvPr>
            <p:ph type="title"/>
          </p:nvPr>
        </p:nvSpPr>
        <p:spPr>
          <a:xfrm>
            <a:off x="6096000" y="460608"/>
            <a:ext cx="10515600" cy="781750"/>
          </a:xfrm>
        </p:spPr>
        <p:txBody>
          <a:bodyPr>
            <a:normAutofit/>
          </a:bodyPr>
          <a:lstStyle/>
          <a:p>
            <a:r>
              <a:rPr lang="fi-FI" sz="3600" b="1" dirty="0">
                <a:cs typeface="Calibri Light"/>
              </a:rPr>
              <a:t>Jäsenenä olet auttaja</a:t>
            </a:r>
          </a:p>
        </p:txBody>
      </p:sp>
      <p:sp>
        <p:nvSpPr>
          <p:cNvPr id="3" name="Content Placeholder 2">
            <a:extLst>
              <a:ext uri="{FF2B5EF4-FFF2-40B4-BE49-F238E27FC236}">
                <a16:creationId xmlns:a16="http://schemas.microsoft.com/office/drawing/2014/main" id="{F99A1329-D479-4081-AA26-356005CC41B9}"/>
              </a:ext>
            </a:extLst>
          </p:cNvPr>
          <p:cNvSpPr>
            <a:spLocks noGrp="1"/>
          </p:cNvSpPr>
          <p:nvPr>
            <p:ph type="body" sz="quarter" idx="11"/>
          </p:nvPr>
        </p:nvSpPr>
        <p:spPr>
          <a:xfrm>
            <a:off x="6096000" y="1476444"/>
            <a:ext cx="5928220" cy="4530073"/>
          </a:xfrm>
        </p:spPr>
        <p:txBody>
          <a:bodyPr vert="horz" lIns="91440" tIns="45720" rIns="91440" bIns="45720" rtlCol="0" anchor="t">
            <a:noAutofit/>
          </a:bodyPr>
          <a:lstStyle/>
          <a:p>
            <a:pPr marL="0" indent="0">
              <a:buNone/>
            </a:pPr>
            <a:r>
              <a:rPr lang="fi-FI" sz="2400" dirty="0"/>
              <a:t>Vaivaton tapa tukea vapaaehtoisten tekemää auttamistyötä ja ottaa kantaa inhimillisten arvojen ja tavoitteiden puolesta.</a:t>
            </a:r>
          </a:p>
          <a:p>
            <a:pPr lvl="1"/>
            <a:r>
              <a:rPr lang="fi-FI" sz="2400" dirty="0"/>
              <a:t>Jäsenmaksu on 20 euroa, alle 29-vuotiaille 10 euroa.</a:t>
            </a:r>
          </a:p>
          <a:p>
            <a:pPr lvl="1"/>
            <a:r>
              <a:rPr lang="fi-FI" sz="2400" dirty="0"/>
              <a:t>www.punainenristi.fi/jasenyys</a:t>
            </a:r>
          </a:p>
          <a:p>
            <a:pPr lvl="1"/>
            <a:r>
              <a:rPr lang="fi-FI" sz="2400" dirty="0"/>
              <a:t>Liity älypuhelimella, vaikka nyt heti </a:t>
            </a:r>
            <a:r>
              <a:rPr lang="fi-FI" sz="2400" dirty="0">
                <a:sym typeface="Wingdings" panose="05000000000000000000" pitchFamily="2" charset="2"/>
              </a:rPr>
              <a:t> </a:t>
            </a:r>
            <a:endParaRPr lang="fi-FI" sz="2400" dirty="0"/>
          </a:p>
        </p:txBody>
      </p:sp>
      <p:pic>
        <p:nvPicPr>
          <p:cNvPr id="4" name="Picture 8" descr="Nainen halaa hymyillen Suomen Punaisen Ristin maskottia Reddietä.">
            <a:extLst>
              <a:ext uri="{FF2B5EF4-FFF2-40B4-BE49-F238E27FC236}">
                <a16:creationId xmlns:a16="http://schemas.microsoft.com/office/drawing/2014/main" id="{9DB6F1DD-3455-4466-17AF-C8F210473FC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67780" y="851483"/>
            <a:ext cx="5605202" cy="516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8453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4D94402F-4D2D-4CA9-A89D-9211882C3A3B}"/>
              </a:ext>
            </a:extLst>
          </p:cNvPr>
          <p:cNvSpPr>
            <a:spLocks noGrp="1" noChangeArrowheads="1"/>
          </p:cNvSpPr>
          <p:nvPr>
            <p:ph type="title"/>
          </p:nvPr>
        </p:nvSpPr>
        <p:spPr>
          <a:xfrm>
            <a:off x="416808" y="112563"/>
            <a:ext cx="8785625" cy="1242590"/>
          </a:xfrm>
        </p:spPr>
        <p:txBody>
          <a:bodyPr/>
          <a:lstStyle/>
          <a:p>
            <a:r>
              <a:rPr lang="fi-FI" altLang="en-US" sz="3600" dirty="0"/>
              <a:t>Jäsen – vaikka periaatteesta</a:t>
            </a:r>
            <a:endParaRPr lang="en-US" altLang="en-US" sz="3600" dirty="0"/>
          </a:p>
        </p:txBody>
      </p:sp>
      <p:sp>
        <p:nvSpPr>
          <p:cNvPr id="4099" name="Text Placeholder 5">
            <a:extLst>
              <a:ext uri="{FF2B5EF4-FFF2-40B4-BE49-F238E27FC236}">
                <a16:creationId xmlns:a16="http://schemas.microsoft.com/office/drawing/2014/main" id="{57BF548D-3A24-2BD5-6175-B244E5276549}"/>
              </a:ext>
            </a:extLst>
          </p:cNvPr>
          <p:cNvSpPr>
            <a:spLocks noGrp="1" noChangeArrowheads="1"/>
          </p:cNvSpPr>
          <p:nvPr>
            <p:ph type="body" sz="half" idx="1"/>
          </p:nvPr>
        </p:nvSpPr>
        <p:spPr>
          <a:xfrm>
            <a:off x="508172" y="1311772"/>
            <a:ext cx="5665463" cy="4308027"/>
          </a:xfrm>
        </p:spPr>
        <p:txBody>
          <a:bodyPr/>
          <a:lstStyle/>
          <a:p>
            <a:r>
              <a:rPr lang="fi-FI" altLang="en-US" sz="2200" dirty="0"/>
              <a:t>Jäsenyys on tapa ottaa kantaa järjestömme arvojen ja tavoitteiden puolesta. </a:t>
            </a:r>
          </a:p>
          <a:p>
            <a:r>
              <a:rPr lang="fi-FI" altLang="en-US" sz="2200" dirty="0"/>
              <a:t>Jäsenyys ei velvoita muuhun kuin maksamaan jäsenmaksun. </a:t>
            </a:r>
          </a:p>
          <a:p>
            <a:r>
              <a:rPr lang="fi-FI" altLang="en-US" sz="2200" dirty="0"/>
              <a:t>Jäsenenä voit vaikuttaa työhömme toimimalla vapaaehtoisena tai luottamushenkilönä. </a:t>
            </a:r>
          </a:p>
          <a:p>
            <a:r>
              <a:rPr lang="fi-FI" altLang="en-US" sz="2200" dirty="0"/>
              <a:t>Jäsenyys tukee paikallista toimintaa.</a:t>
            </a:r>
          </a:p>
          <a:p>
            <a:r>
              <a:rPr lang="fi-FI" altLang="en-US" sz="2200" dirty="0"/>
              <a:t>Jäsenenä saat jäsenetuja ja tietoa avustustyöstämme, mm. Avun maailma-jäsenlehden ja alennuksia eri toimijoilta. </a:t>
            </a:r>
          </a:p>
          <a:p>
            <a:endParaRPr lang="en-US" altLang="en-US" dirty="0"/>
          </a:p>
        </p:txBody>
      </p:sp>
      <p:sp>
        <p:nvSpPr>
          <p:cNvPr id="4100" name="Content Placeholder 6">
            <a:extLst>
              <a:ext uri="{FF2B5EF4-FFF2-40B4-BE49-F238E27FC236}">
                <a16:creationId xmlns:a16="http://schemas.microsoft.com/office/drawing/2014/main" id="{865EC39E-3791-3FF3-B737-B9A3D604ED94}"/>
              </a:ext>
            </a:extLst>
          </p:cNvPr>
          <p:cNvSpPr>
            <a:spLocks noGrp="1" noChangeArrowheads="1"/>
          </p:cNvSpPr>
          <p:nvPr>
            <p:ph sz="quarter" idx="3"/>
          </p:nvPr>
        </p:nvSpPr>
        <p:spPr>
          <a:xfrm>
            <a:off x="7005555" y="4714042"/>
            <a:ext cx="4819884" cy="1811515"/>
          </a:xfrm>
        </p:spPr>
        <p:txBody>
          <a:bodyPr/>
          <a:lstStyle/>
          <a:p>
            <a:pPr marL="0" indent="0" algn="ctr">
              <a:buNone/>
            </a:pPr>
            <a:endParaRPr lang="fi-FI" altLang="en-US" sz="1633" dirty="0">
              <a:solidFill>
                <a:srgbClr val="FF0000"/>
              </a:solidFill>
            </a:endParaRPr>
          </a:p>
          <a:p>
            <a:pPr marL="0" indent="0" algn="ctr">
              <a:buNone/>
            </a:pPr>
            <a:r>
              <a:rPr lang="fi-FI" altLang="en-US" sz="1633" dirty="0">
                <a:solidFill>
                  <a:srgbClr val="FF0000"/>
                </a:solidFill>
              </a:rPr>
              <a:t>Punaisen Ristin jäsenenä olet osa turvaverkkoa, joka kannattelee apua tarvitsevia. </a:t>
            </a:r>
          </a:p>
          <a:p>
            <a:pPr marL="0" indent="0" algn="ctr">
              <a:buNone/>
            </a:pPr>
            <a:r>
              <a:rPr lang="fi-FI" altLang="en-US" sz="1633" dirty="0">
                <a:solidFill>
                  <a:srgbClr val="FF0000"/>
                </a:solidFill>
              </a:rPr>
              <a:t>Omalla paikkakunnallasi ja kauempana. </a:t>
            </a:r>
            <a:endParaRPr lang="en-US" altLang="en-US" sz="1633" dirty="0">
              <a:solidFill>
                <a:srgbClr val="FF0000"/>
              </a:solidFill>
            </a:endParaRPr>
          </a:p>
        </p:txBody>
      </p:sp>
      <p:pic>
        <p:nvPicPr>
          <p:cNvPr id="4101" name="Picture 6" descr="Päiväkoti-ikäinen lapsi halaa hymyillen ikäihmistä">
            <a:extLst>
              <a:ext uri="{FF2B5EF4-FFF2-40B4-BE49-F238E27FC236}">
                <a16:creationId xmlns:a16="http://schemas.microsoft.com/office/drawing/2014/main" id="{9C264EE5-1B81-E4B4-DD72-C76AE41609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11217" y="991918"/>
            <a:ext cx="5580783" cy="372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8234267"/>
      </p:ext>
    </p:extLst>
  </p:cSld>
  <p:clrMapOvr>
    <a:masterClrMapping/>
  </p:clrMapOvr>
  <p:transition>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528D74-5AF5-42ED-BFA7-A9CB8D60B210}"/>
              </a:ext>
            </a:extLst>
          </p:cNvPr>
          <p:cNvSpPr>
            <a:spLocks noGrp="1"/>
          </p:cNvSpPr>
          <p:nvPr>
            <p:ph type="title"/>
          </p:nvPr>
        </p:nvSpPr>
        <p:spPr>
          <a:xfrm>
            <a:off x="328474" y="273948"/>
            <a:ext cx="10515600" cy="784247"/>
          </a:xfrm>
        </p:spPr>
        <p:txBody>
          <a:bodyPr/>
          <a:lstStyle/>
          <a:p>
            <a:r>
              <a:rPr lang="fi-FI" b="1" dirty="0"/>
              <a:t>Punainen Risti</a:t>
            </a:r>
          </a:p>
        </p:txBody>
      </p:sp>
      <p:sp>
        <p:nvSpPr>
          <p:cNvPr id="5" name="Subtitle 4">
            <a:extLst>
              <a:ext uri="{FF2B5EF4-FFF2-40B4-BE49-F238E27FC236}">
                <a16:creationId xmlns:a16="http://schemas.microsoft.com/office/drawing/2014/main" id="{7FCF3967-7975-4A67-8143-D54735557BFE}"/>
              </a:ext>
            </a:extLst>
          </p:cNvPr>
          <p:cNvSpPr>
            <a:spLocks noGrp="1"/>
          </p:cNvSpPr>
          <p:nvPr>
            <p:ph sz="half" idx="1"/>
          </p:nvPr>
        </p:nvSpPr>
        <p:spPr>
          <a:xfrm>
            <a:off x="328475" y="1501255"/>
            <a:ext cx="5767526" cy="5008728"/>
          </a:xfrm>
        </p:spPr>
        <p:txBody>
          <a:bodyPr vert="horz" lIns="91440" tIns="45720" rIns="91440" bIns="45720" rtlCol="0" anchor="t">
            <a:normAutofit fontScale="47500" lnSpcReduction="20000"/>
          </a:bodyPr>
          <a:lstStyle/>
          <a:p>
            <a:r>
              <a:rPr lang="fi-FI" sz="4000" dirty="0">
                <a:cs typeface="Calibri"/>
              </a:rPr>
              <a:t>Vuodesta 1863 lähtien Punaisen Ristin maailmanlaajuinen liike on auttanut hädässä olevia.</a:t>
            </a:r>
          </a:p>
          <a:p>
            <a:pPr marL="0" indent="0">
              <a:buNone/>
            </a:pPr>
            <a:endParaRPr lang="fi-FI" sz="4000" dirty="0">
              <a:cs typeface="Calibri"/>
            </a:endParaRPr>
          </a:p>
          <a:p>
            <a:r>
              <a:rPr lang="fi-FI" sz="4000" dirty="0">
                <a:cs typeface="Calibri"/>
              </a:rPr>
              <a:t>Toimintamme perusta on auttaminen. Autamme yhdessä avun tarpeessa olevia ihmisiä.</a:t>
            </a:r>
          </a:p>
          <a:p>
            <a:endParaRPr lang="fi-FI" sz="4000" dirty="0">
              <a:cs typeface="Calibri"/>
            </a:endParaRPr>
          </a:p>
          <a:p>
            <a:r>
              <a:rPr lang="fi-FI" sz="4000" dirty="0">
                <a:cs typeface="Calibri"/>
              </a:rPr>
              <a:t>Autamme tehokkaasti Suomessa ja maailmalla.</a:t>
            </a:r>
          </a:p>
          <a:p>
            <a:pPr marL="0" indent="0">
              <a:buNone/>
            </a:pPr>
            <a:r>
              <a:rPr lang="fi-FI" sz="4000" dirty="0">
                <a:cs typeface="Calibri"/>
              </a:rPr>
              <a:t> </a:t>
            </a:r>
          </a:p>
          <a:p>
            <a:r>
              <a:rPr lang="fi-FI" sz="4000" dirty="0">
                <a:cs typeface="Calibri"/>
              </a:rPr>
              <a:t>Auttaminen äkillisissä onnettomuuksissa ja kriiseissä perustuu arjen toimintaan, jatkuvaan läsnäoloon ja varautumiseen. </a:t>
            </a:r>
          </a:p>
          <a:p>
            <a:pPr marL="0" indent="0">
              <a:buNone/>
            </a:pPr>
            <a:endParaRPr lang="fi-FI" sz="4000" dirty="0">
              <a:cs typeface="Calibri"/>
            </a:endParaRPr>
          </a:p>
          <a:p>
            <a:r>
              <a:rPr lang="fi-FI" sz="4000" dirty="0">
                <a:cs typeface="Calibri"/>
              </a:rPr>
              <a:t>Olemme aina valmiina auttamaan.</a:t>
            </a:r>
            <a:endParaRPr lang="fi-FI" sz="4000" dirty="0"/>
          </a:p>
          <a:p>
            <a:endParaRPr lang="fi-FI" dirty="0"/>
          </a:p>
        </p:txBody>
      </p:sp>
      <p:pic>
        <p:nvPicPr>
          <p:cNvPr id="3" name="Kuva 2" descr="Punaisen Ristin vapaaehtoinen vetää pumppukärryillä lavallista avustustarvikkeita.">
            <a:extLst>
              <a:ext uri="{FF2B5EF4-FFF2-40B4-BE49-F238E27FC236}">
                <a16:creationId xmlns:a16="http://schemas.microsoft.com/office/drawing/2014/main" id="{94337669-9C01-4FFC-A864-C080FB6A636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76513" y="883328"/>
            <a:ext cx="5749202" cy="5091344"/>
          </a:xfrm>
          <a:prstGeom prst="rect">
            <a:avLst/>
          </a:prstGeom>
        </p:spPr>
      </p:pic>
    </p:spTree>
    <p:extLst>
      <p:ext uri="{BB962C8B-B14F-4D97-AF65-F5344CB8AC3E}">
        <p14:creationId xmlns:p14="http://schemas.microsoft.com/office/powerpoint/2010/main" val="1374315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40A49-FA83-4C27-8D7A-EF7DF61B2FF4}"/>
              </a:ext>
            </a:extLst>
          </p:cNvPr>
          <p:cNvSpPr>
            <a:spLocks noGrp="1"/>
          </p:cNvSpPr>
          <p:nvPr>
            <p:ph type="title"/>
          </p:nvPr>
        </p:nvSpPr>
        <p:spPr>
          <a:xfrm>
            <a:off x="669524" y="431738"/>
            <a:ext cx="10515600" cy="781750"/>
          </a:xfrm>
        </p:spPr>
        <p:txBody>
          <a:bodyPr/>
          <a:lstStyle/>
          <a:p>
            <a:r>
              <a:rPr lang="fi-FI" sz="3600" b="1" dirty="0"/>
              <a:t>Olethan sinä jo Omassa? </a:t>
            </a:r>
          </a:p>
        </p:txBody>
      </p:sp>
      <p:pic>
        <p:nvPicPr>
          <p:cNvPr id="4" name="Picture 3">
            <a:extLst>
              <a:ext uri="{FF2B5EF4-FFF2-40B4-BE49-F238E27FC236}">
                <a16:creationId xmlns:a16="http://schemas.microsoft.com/office/drawing/2014/main" id="{E6B77917-6416-4BAE-ABE0-4BEBEB7518B6}"/>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4050" y="1336041"/>
            <a:ext cx="9788371" cy="4857932"/>
          </a:xfrm>
          <a:prstGeom prst="rect">
            <a:avLst/>
          </a:prstGeom>
        </p:spPr>
      </p:pic>
    </p:spTree>
    <p:extLst>
      <p:ext uri="{BB962C8B-B14F-4D97-AF65-F5344CB8AC3E}">
        <p14:creationId xmlns:p14="http://schemas.microsoft.com/office/powerpoint/2010/main" val="528215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F2DC05A-D5E0-4EF3-8022-C7D3F2F48295}"/>
              </a:ext>
            </a:extLst>
          </p:cNvPr>
          <p:cNvSpPr>
            <a:spLocks noGrp="1"/>
          </p:cNvSpPr>
          <p:nvPr>
            <p:ph sz="half" idx="1"/>
          </p:nvPr>
        </p:nvSpPr>
        <p:spPr>
          <a:xfrm>
            <a:off x="470500" y="959511"/>
            <a:ext cx="5181600" cy="4938978"/>
          </a:xfrm>
        </p:spPr>
        <p:txBody>
          <a:bodyPr vert="horz" lIns="91440" tIns="45720" rIns="91440" bIns="45720" rtlCol="0" anchor="t">
            <a:normAutofit fontScale="77500" lnSpcReduction="20000"/>
          </a:bodyPr>
          <a:lstStyle/>
          <a:p>
            <a:pPr marL="0" indent="0" algn="ctr">
              <a:buNone/>
            </a:pPr>
            <a:endParaRPr lang="fi-FI" sz="5400" b="1" dirty="0">
              <a:effectLst>
                <a:outerShdw blurRad="38100" dist="38100" dir="2700000" algn="tl">
                  <a:srgbClr val="000000">
                    <a:alpha val="43137"/>
                  </a:srgbClr>
                </a:outerShdw>
              </a:effectLst>
              <a:ea typeface="+mn-lt"/>
              <a:cs typeface="+mn-lt"/>
            </a:endParaRPr>
          </a:p>
          <a:p>
            <a:pPr marL="0" indent="0" algn="ctr">
              <a:buNone/>
            </a:pPr>
            <a:r>
              <a:rPr lang="fi-FI" sz="5400" b="1" dirty="0">
                <a:ea typeface="+mn-lt"/>
                <a:cs typeface="+mn-lt"/>
              </a:rPr>
              <a:t>Tervetuloa mukaan toimintaan!</a:t>
            </a:r>
          </a:p>
          <a:p>
            <a:pPr marL="0" indent="0" algn="ctr">
              <a:buNone/>
            </a:pPr>
            <a:r>
              <a:rPr lang="fi-FI" sz="5400" b="1" dirty="0">
                <a:ea typeface="+mn-lt"/>
                <a:cs typeface="+mn-lt"/>
              </a:rPr>
              <a:t> </a:t>
            </a:r>
          </a:p>
          <a:p>
            <a:pPr marL="0" indent="0" algn="ctr">
              <a:buNone/>
            </a:pPr>
            <a:r>
              <a:rPr lang="fi-FI" sz="5400" b="1" dirty="0">
                <a:ea typeface="+mn-lt"/>
                <a:cs typeface="+mn-lt"/>
              </a:rPr>
              <a:t>Nyt hetki muutamalle kysymykselle? </a:t>
            </a:r>
            <a:endParaRPr lang="fi-FI" sz="5400" b="1" dirty="0">
              <a:cs typeface="Calibri"/>
            </a:endParaRPr>
          </a:p>
        </p:txBody>
      </p:sp>
      <p:pic>
        <p:nvPicPr>
          <p:cNvPr id="2" name="Picture 1" descr="Kuvassa neljä vapaaehtoista suunnittelemassa toimintaa teltassa.">
            <a:extLst>
              <a:ext uri="{FF2B5EF4-FFF2-40B4-BE49-F238E27FC236}">
                <a16:creationId xmlns:a16="http://schemas.microsoft.com/office/drawing/2014/main" id="{BC8C12BC-4623-4665-A538-4BF6DCDBCC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6953" y="1145220"/>
            <a:ext cx="6213005" cy="5110698"/>
          </a:xfrm>
          <a:prstGeom prst="rect">
            <a:avLst/>
          </a:prstGeom>
        </p:spPr>
      </p:pic>
      <p:sp>
        <p:nvSpPr>
          <p:cNvPr id="3" name="Otsikko 2">
            <a:extLst>
              <a:ext uri="{FF2B5EF4-FFF2-40B4-BE49-F238E27FC236}">
                <a16:creationId xmlns:a16="http://schemas.microsoft.com/office/drawing/2014/main" id="{1EE0E1A7-A032-36B8-3373-70AC4BE56CF8}"/>
              </a:ext>
            </a:extLst>
          </p:cNvPr>
          <p:cNvSpPr>
            <a:spLocks noGrp="1"/>
          </p:cNvSpPr>
          <p:nvPr>
            <p:ph type="title"/>
          </p:nvPr>
        </p:nvSpPr>
        <p:spPr>
          <a:xfrm>
            <a:off x="838200" y="-435769"/>
            <a:ext cx="10515600" cy="435769"/>
          </a:xfrm>
        </p:spPr>
        <p:txBody>
          <a:bodyPr vert="horz" lIns="91440" tIns="45720" rIns="91440" bIns="45720" rtlCol="0" anchor="b">
            <a:noAutofit/>
          </a:bodyPr>
          <a:lstStyle/>
          <a:p>
            <a:r>
              <a:rPr lang="fi-FI" dirty="0"/>
              <a:t>Tervetuloa mukaan toimintaan!</a:t>
            </a:r>
          </a:p>
        </p:txBody>
      </p:sp>
    </p:spTree>
    <p:extLst>
      <p:ext uri="{BB962C8B-B14F-4D97-AF65-F5344CB8AC3E}">
        <p14:creationId xmlns:p14="http://schemas.microsoft.com/office/powerpoint/2010/main" val="3269935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18D6E-C9CF-4858-9024-450486BB646D}"/>
              </a:ext>
            </a:extLst>
          </p:cNvPr>
          <p:cNvSpPr>
            <a:spLocks noGrp="1"/>
          </p:cNvSpPr>
          <p:nvPr>
            <p:ph type="title"/>
          </p:nvPr>
        </p:nvSpPr>
        <p:spPr>
          <a:xfrm>
            <a:off x="474216" y="364999"/>
            <a:ext cx="10515600" cy="781750"/>
          </a:xfrm>
        </p:spPr>
        <p:txBody>
          <a:bodyPr vert="horz" lIns="91440" tIns="45720" rIns="91440" bIns="45720" rtlCol="0" anchor="ctr">
            <a:normAutofit/>
          </a:bodyPr>
          <a:lstStyle/>
          <a:p>
            <a:pPr>
              <a:lnSpc>
                <a:spcPct val="90000"/>
              </a:lnSpc>
            </a:pPr>
            <a:r>
              <a:rPr lang="en-US" sz="3600" b="1" kern="1200" dirty="0" err="1">
                <a:solidFill>
                  <a:schemeClr val="tx1"/>
                </a:solidFill>
              </a:rPr>
              <a:t>Punainen</a:t>
            </a:r>
            <a:r>
              <a:rPr lang="en-US" sz="3600" b="1" kern="1200" dirty="0">
                <a:solidFill>
                  <a:schemeClr val="tx1"/>
                </a:solidFill>
              </a:rPr>
              <a:t> </a:t>
            </a:r>
            <a:r>
              <a:rPr lang="en-US" sz="3600" b="1" kern="1200" dirty="0" err="1">
                <a:solidFill>
                  <a:schemeClr val="tx1"/>
                </a:solidFill>
              </a:rPr>
              <a:t>Risti</a:t>
            </a:r>
            <a:r>
              <a:rPr lang="en-US" sz="3600" b="1" kern="1200" dirty="0">
                <a:solidFill>
                  <a:schemeClr val="tx1"/>
                </a:solidFill>
              </a:rPr>
              <a:t> </a:t>
            </a:r>
            <a:r>
              <a:rPr lang="en-US" sz="3600" b="1" kern="1200" dirty="0" err="1">
                <a:solidFill>
                  <a:schemeClr val="tx1"/>
                </a:solidFill>
              </a:rPr>
              <a:t>toimii</a:t>
            </a:r>
            <a:r>
              <a:rPr lang="en-US" sz="3600" b="1" kern="1200" dirty="0">
                <a:solidFill>
                  <a:schemeClr val="tx1"/>
                </a:solidFill>
              </a:rPr>
              <a:t> </a:t>
            </a:r>
            <a:r>
              <a:rPr lang="en-US" sz="3600" b="1" kern="1200" dirty="0" err="1">
                <a:solidFill>
                  <a:schemeClr val="tx1"/>
                </a:solidFill>
              </a:rPr>
              <a:t>kaikkialla</a:t>
            </a:r>
            <a:endParaRPr lang="en-US" sz="3600" b="1" kern="1200" dirty="0">
              <a:solidFill>
                <a:schemeClr val="tx1"/>
              </a:solidFill>
            </a:endParaRPr>
          </a:p>
        </p:txBody>
      </p:sp>
      <p:sp>
        <p:nvSpPr>
          <p:cNvPr id="3" name="Content Placeholder 2">
            <a:extLst>
              <a:ext uri="{FF2B5EF4-FFF2-40B4-BE49-F238E27FC236}">
                <a16:creationId xmlns:a16="http://schemas.microsoft.com/office/drawing/2014/main" id="{409D14EF-8F22-4DE9-BC39-BDB8290D2F97}"/>
              </a:ext>
            </a:extLst>
          </p:cNvPr>
          <p:cNvSpPr>
            <a:spLocks noGrp="1"/>
          </p:cNvSpPr>
          <p:nvPr>
            <p:ph type="body" idx="14"/>
          </p:nvPr>
        </p:nvSpPr>
        <p:spPr>
          <a:xfrm>
            <a:off x="474216" y="1442737"/>
            <a:ext cx="7116192" cy="4984696"/>
          </a:xfrm>
        </p:spPr>
        <p:txBody>
          <a:bodyPr vert="horz" lIns="91440" tIns="45720" rIns="91440" bIns="45720" rtlCol="0">
            <a:normAutofit fontScale="77500" lnSpcReduction="20000"/>
          </a:bodyPr>
          <a:lstStyle/>
          <a:p>
            <a:pPr marL="457200" indent="-457200" fontAlgn="base">
              <a:lnSpc>
                <a:spcPct val="90000"/>
              </a:lnSpc>
              <a:buFont typeface="Arial" panose="020B0604020202020204" pitchFamily="34" charset="0"/>
              <a:buChar char="•"/>
            </a:pPr>
            <a:r>
              <a:rPr lang="en-US" sz="3100" dirty="0" err="1"/>
              <a:t>Tavoitteena</a:t>
            </a:r>
            <a:r>
              <a:rPr lang="en-US" sz="3100" dirty="0"/>
              <a:t> on </a:t>
            </a:r>
            <a:r>
              <a:rPr lang="en-US" sz="3100" dirty="0" err="1"/>
              <a:t>suojella</a:t>
            </a:r>
            <a:r>
              <a:rPr lang="en-US" sz="3100" dirty="0"/>
              <a:t> </a:t>
            </a:r>
            <a:r>
              <a:rPr lang="en-US" sz="3100" dirty="0" err="1"/>
              <a:t>elämää</a:t>
            </a:r>
            <a:r>
              <a:rPr lang="en-US" sz="3100" dirty="0"/>
              <a:t>, </a:t>
            </a:r>
            <a:r>
              <a:rPr lang="en-US" sz="3100" dirty="0" err="1"/>
              <a:t>terveyttä</a:t>
            </a:r>
            <a:r>
              <a:rPr lang="en-US" sz="3100" dirty="0"/>
              <a:t> ja </a:t>
            </a:r>
            <a:r>
              <a:rPr lang="en-US" sz="3100" dirty="0" err="1"/>
              <a:t>ihmisarvoa</a:t>
            </a:r>
            <a:r>
              <a:rPr lang="en-US" sz="3100" dirty="0"/>
              <a:t>.​</a:t>
            </a:r>
          </a:p>
          <a:p>
            <a:pPr marL="457200" indent="-457200" fontAlgn="base">
              <a:lnSpc>
                <a:spcPct val="90000"/>
              </a:lnSpc>
              <a:buFont typeface="Arial" panose="020B0604020202020204" pitchFamily="34" charset="0"/>
              <a:buChar char="•"/>
            </a:pPr>
            <a:endParaRPr lang="en-US" sz="3100" dirty="0"/>
          </a:p>
          <a:p>
            <a:pPr marL="457200" indent="-457200" fontAlgn="base">
              <a:lnSpc>
                <a:spcPct val="90000"/>
              </a:lnSpc>
              <a:buFont typeface="Arial" panose="020B0604020202020204" pitchFamily="34" charset="0"/>
              <a:buChar char="•"/>
            </a:pPr>
            <a:r>
              <a:rPr lang="en-US" sz="3100" dirty="0" err="1"/>
              <a:t>Edistää</a:t>
            </a:r>
            <a:r>
              <a:rPr lang="en-US" sz="3100" dirty="0"/>
              <a:t> </a:t>
            </a:r>
            <a:r>
              <a:rPr lang="en-US" sz="3100" dirty="0" err="1"/>
              <a:t>ihmisten</a:t>
            </a:r>
            <a:r>
              <a:rPr lang="en-US" sz="3100" dirty="0"/>
              <a:t> </a:t>
            </a:r>
            <a:r>
              <a:rPr lang="en-US" sz="3100" dirty="0" err="1"/>
              <a:t>välistä</a:t>
            </a:r>
            <a:r>
              <a:rPr lang="en-US" sz="3100" dirty="0"/>
              <a:t> </a:t>
            </a:r>
            <a:r>
              <a:rPr lang="en-US" sz="3100" dirty="0" err="1"/>
              <a:t>ymmärrystä</a:t>
            </a:r>
            <a:r>
              <a:rPr lang="en-US" sz="3100" dirty="0"/>
              <a:t>, </a:t>
            </a:r>
            <a:r>
              <a:rPr lang="en-US" sz="3100" dirty="0" err="1"/>
              <a:t>ystävyyttä</a:t>
            </a:r>
            <a:r>
              <a:rPr lang="en-US" sz="3100" dirty="0"/>
              <a:t>, </a:t>
            </a:r>
            <a:r>
              <a:rPr lang="en-US" sz="3100" dirty="0" err="1"/>
              <a:t>yhteistyötä</a:t>
            </a:r>
            <a:r>
              <a:rPr lang="en-US" sz="3100" dirty="0"/>
              <a:t> ja </a:t>
            </a:r>
            <a:r>
              <a:rPr lang="en-US" sz="3100" dirty="0" err="1"/>
              <a:t>pysyvää</a:t>
            </a:r>
            <a:r>
              <a:rPr lang="en-US" sz="3100" dirty="0"/>
              <a:t> </a:t>
            </a:r>
            <a:r>
              <a:rPr lang="en-US" sz="3100" dirty="0" err="1"/>
              <a:t>rauhaa</a:t>
            </a:r>
            <a:r>
              <a:rPr lang="en-US" sz="3100" dirty="0"/>
              <a:t>.​</a:t>
            </a:r>
          </a:p>
          <a:p>
            <a:pPr marL="457200" indent="-457200" fontAlgn="base">
              <a:lnSpc>
                <a:spcPct val="90000"/>
              </a:lnSpc>
              <a:buFont typeface="Arial" panose="020B0604020202020204" pitchFamily="34" charset="0"/>
              <a:buChar char="•"/>
            </a:pPr>
            <a:endParaRPr lang="en-US" sz="3100" dirty="0"/>
          </a:p>
          <a:p>
            <a:pPr marL="457200" indent="-457200" fontAlgn="base">
              <a:lnSpc>
                <a:spcPct val="90000"/>
              </a:lnSpc>
              <a:buFont typeface="Arial" panose="020B0604020202020204" pitchFamily="34" charset="0"/>
              <a:buChar char="•"/>
            </a:pPr>
            <a:r>
              <a:rPr lang="en-US" sz="3100" dirty="0" err="1"/>
              <a:t>Punainen</a:t>
            </a:r>
            <a:r>
              <a:rPr lang="en-US" sz="3100" dirty="0"/>
              <a:t> </a:t>
            </a:r>
            <a:r>
              <a:rPr lang="en-US" sz="3100" dirty="0" err="1"/>
              <a:t>Risti</a:t>
            </a:r>
            <a:r>
              <a:rPr lang="en-US" sz="3100" dirty="0"/>
              <a:t> </a:t>
            </a:r>
            <a:r>
              <a:rPr lang="en-US" sz="3100" dirty="0" err="1"/>
              <a:t>pyrkii</a:t>
            </a:r>
            <a:r>
              <a:rPr lang="en-US" sz="3100" dirty="0"/>
              <a:t> </a:t>
            </a:r>
            <a:r>
              <a:rPr lang="en-US" sz="3100" dirty="0" err="1"/>
              <a:t>lievittämään</a:t>
            </a:r>
            <a:r>
              <a:rPr lang="en-US" sz="3100" dirty="0"/>
              <a:t> </a:t>
            </a:r>
            <a:r>
              <a:rPr lang="en-US" sz="3100" dirty="0" err="1"/>
              <a:t>ihmisten</a:t>
            </a:r>
            <a:r>
              <a:rPr lang="en-US" sz="3100" dirty="0"/>
              <a:t> </a:t>
            </a:r>
            <a:r>
              <a:rPr lang="en-US" sz="3100" dirty="0" err="1"/>
              <a:t>kärsimyksiä</a:t>
            </a:r>
            <a:r>
              <a:rPr lang="en-US" sz="3100" dirty="0"/>
              <a:t> </a:t>
            </a:r>
            <a:r>
              <a:rPr lang="en-US" sz="3100" dirty="0" err="1"/>
              <a:t>pelkästään</a:t>
            </a:r>
            <a:r>
              <a:rPr lang="en-US" sz="3100" dirty="0"/>
              <a:t> </a:t>
            </a:r>
            <a:r>
              <a:rPr lang="en-US" sz="3100" dirty="0" err="1"/>
              <a:t>avun</a:t>
            </a:r>
            <a:r>
              <a:rPr lang="en-US" sz="3100" dirty="0"/>
              <a:t> </a:t>
            </a:r>
            <a:r>
              <a:rPr lang="en-US" sz="3100" dirty="0" err="1"/>
              <a:t>tarpeen</a:t>
            </a:r>
            <a:r>
              <a:rPr lang="en-US" sz="3100" dirty="0"/>
              <a:t>, </a:t>
            </a:r>
            <a:r>
              <a:rPr lang="en-US" sz="3100" dirty="0" err="1"/>
              <a:t>ei</a:t>
            </a:r>
            <a:r>
              <a:rPr lang="en-US" sz="3100" dirty="0"/>
              <a:t> </a:t>
            </a:r>
            <a:r>
              <a:rPr lang="en-US" sz="3100" dirty="0" err="1"/>
              <a:t>kansallisuuden</a:t>
            </a:r>
            <a:r>
              <a:rPr lang="en-US" sz="3100" dirty="0"/>
              <a:t>, </a:t>
            </a:r>
            <a:r>
              <a:rPr lang="en-US" sz="3100" dirty="0" err="1"/>
              <a:t>uskonnon</a:t>
            </a:r>
            <a:r>
              <a:rPr lang="en-US" sz="3100" dirty="0"/>
              <a:t>, </a:t>
            </a:r>
            <a:r>
              <a:rPr lang="en-US" sz="3100" dirty="0" err="1"/>
              <a:t>etnisyyden</a:t>
            </a:r>
            <a:r>
              <a:rPr lang="en-US" sz="3100" dirty="0"/>
              <a:t>, </a:t>
            </a:r>
            <a:r>
              <a:rPr lang="en-US" sz="3100" dirty="0" err="1"/>
              <a:t>poliittisten</a:t>
            </a:r>
            <a:r>
              <a:rPr lang="en-US" sz="3100" dirty="0"/>
              <a:t> </a:t>
            </a:r>
            <a:r>
              <a:rPr lang="en-US" sz="3100" dirty="0" err="1"/>
              <a:t>mielipiteiden</a:t>
            </a:r>
            <a:r>
              <a:rPr lang="en-US" sz="3100" dirty="0"/>
              <a:t> tai </a:t>
            </a:r>
            <a:r>
              <a:rPr lang="en-US" sz="3100" dirty="0" err="1"/>
              <a:t>yhteiskunnallisen</a:t>
            </a:r>
            <a:r>
              <a:rPr lang="en-US" sz="3100" dirty="0"/>
              <a:t> </a:t>
            </a:r>
            <a:r>
              <a:rPr lang="en-US" sz="3100" dirty="0" err="1"/>
              <a:t>aseman</a:t>
            </a:r>
            <a:r>
              <a:rPr lang="en-US" sz="3100" dirty="0"/>
              <a:t> </a:t>
            </a:r>
            <a:r>
              <a:rPr lang="en-US" sz="3100" dirty="0" err="1"/>
              <a:t>perusteella</a:t>
            </a:r>
            <a:r>
              <a:rPr lang="en-US" sz="3100" dirty="0"/>
              <a:t>.​</a:t>
            </a:r>
          </a:p>
          <a:p>
            <a:pPr marL="457200" indent="-457200" fontAlgn="base">
              <a:lnSpc>
                <a:spcPct val="90000"/>
              </a:lnSpc>
              <a:spcBef>
                <a:spcPts val="1200"/>
              </a:spcBef>
              <a:buFont typeface="Arial" panose="020B0604020202020204" pitchFamily="34" charset="0"/>
              <a:buChar char="•"/>
            </a:pPr>
            <a:endParaRPr lang="en-US" sz="3100" dirty="0"/>
          </a:p>
          <a:p>
            <a:pPr marL="457200" indent="-457200" fontAlgn="base">
              <a:lnSpc>
                <a:spcPct val="90000"/>
              </a:lnSpc>
              <a:buFont typeface="Arial" panose="020B0604020202020204" pitchFamily="34" charset="0"/>
              <a:buChar char="•"/>
            </a:pPr>
            <a:r>
              <a:rPr lang="en-US" sz="3100" dirty="0" err="1"/>
              <a:t>Toimii</a:t>
            </a:r>
            <a:r>
              <a:rPr lang="en-US" sz="3100" dirty="0"/>
              <a:t> </a:t>
            </a:r>
            <a:r>
              <a:rPr lang="en-US" sz="3100" dirty="0" err="1"/>
              <a:t>lähes</a:t>
            </a:r>
            <a:r>
              <a:rPr lang="en-US" sz="3100" dirty="0"/>
              <a:t> </a:t>
            </a:r>
            <a:r>
              <a:rPr lang="en-US" sz="3100" dirty="0" err="1"/>
              <a:t>kaikissa</a:t>
            </a:r>
            <a:r>
              <a:rPr lang="en-US" sz="3100" dirty="0"/>
              <a:t> </a:t>
            </a:r>
            <a:r>
              <a:rPr lang="en-US" sz="3100" dirty="0" err="1"/>
              <a:t>maissa</a:t>
            </a:r>
            <a:r>
              <a:rPr lang="en-US" sz="3100" dirty="0"/>
              <a:t>, </a:t>
            </a:r>
            <a:r>
              <a:rPr lang="en-US" sz="3100" dirty="0" err="1"/>
              <a:t>samoilla</a:t>
            </a:r>
            <a:r>
              <a:rPr lang="en-US" sz="3100" dirty="0"/>
              <a:t> </a:t>
            </a:r>
            <a:r>
              <a:rPr lang="en-US" sz="3100" dirty="0" err="1"/>
              <a:t>periaatteilla</a:t>
            </a:r>
            <a:r>
              <a:rPr lang="en-US" sz="3100" dirty="0"/>
              <a:t>, </a:t>
            </a:r>
            <a:r>
              <a:rPr lang="en-US" sz="3100" dirty="0" err="1"/>
              <a:t>yhteensä</a:t>
            </a:r>
            <a:r>
              <a:rPr lang="en-US" sz="3100" dirty="0"/>
              <a:t> 192 </a:t>
            </a:r>
            <a:r>
              <a:rPr lang="en-US" sz="3100" dirty="0" err="1"/>
              <a:t>kansallista</a:t>
            </a:r>
            <a:r>
              <a:rPr lang="en-US" sz="3100" dirty="0"/>
              <a:t> </a:t>
            </a:r>
            <a:r>
              <a:rPr lang="en-US" sz="3100" dirty="0" err="1"/>
              <a:t>yhdistystä</a:t>
            </a:r>
            <a:r>
              <a:rPr lang="en-US" sz="3100" dirty="0"/>
              <a:t>.</a:t>
            </a:r>
          </a:p>
          <a:p>
            <a:pPr marL="457200" indent="-457200" fontAlgn="base">
              <a:lnSpc>
                <a:spcPct val="90000"/>
              </a:lnSpc>
              <a:buFont typeface="Arial" panose="020B0604020202020204" pitchFamily="34" charset="0"/>
              <a:buChar char="•"/>
            </a:pPr>
            <a:endParaRPr lang="en-US" sz="3100" dirty="0"/>
          </a:p>
          <a:p>
            <a:pPr marL="457200" indent="-457200">
              <a:lnSpc>
                <a:spcPct val="90000"/>
              </a:lnSpc>
              <a:buFont typeface="Arial" panose="020B0604020202020204" pitchFamily="34" charset="0"/>
              <a:buChar char="•"/>
            </a:pPr>
            <a:r>
              <a:rPr lang="en-US" sz="3100" dirty="0" err="1"/>
              <a:t>Suojamerkit</a:t>
            </a:r>
            <a:r>
              <a:rPr lang="en-US" sz="3100" dirty="0"/>
              <a:t> </a:t>
            </a:r>
            <a:r>
              <a:rPr lang="en-US" sz="3100" dirty="0" err="1"/>
              <a:t>säädetty</a:t>
            </a:r>
            <a:r>
              <a:rPr lang="en-US" sz="3100" dirty="0"/>
              <a:t> </a:t>
            </a:r>
            <a:r>
              <a:rPr lang="en-US" sz="3100" dirty="0" err="1"/>
              <a:t>Geneven</a:t>
            </a:r>
            <a:r>
              <a:rPr lang="en-US" sz="3100" dirty="0"/>
              <a:t> </a:t>
            </a:r>
            <a:r>
              <a:rPr lang="en-US" sz="3100" dirty="0" err="1"/>
              <a:t>sopimuksissa</a:t>
            </a:r>
            <a:r>
              <a:rPr lang="en-US" sz="3100" dirty="0"/>
              <a:t>. </a:t>
            </a:r>
          </a:p>
          <a:p>
            <a:pPr>
              <a:lnSpc>
                <a:spcPct val="90000"/>
              </a:lnSpc>
            </a:pPr>
            <a:endParaRPr lang="en-US" sz="1900" dirty="0">
              <a:latin typeface="+mn-lt"/>
              <a:cs typeface="+mn-cs"/>
            </a:endParaRPr>
          </a:p>
        </p:txBody>
      </p:sp>
      <p:pic>
        <p:nvPicPr>
          <p:cNvPr id="4" name="Kuva 3" descr="Punainen risti, punainen puolikuu ja punainen kristalli on ensisijaisesti suojamerkkejä&#10;">
            <a:extLst>
              <a:ext uri="{FF2B5EF4-FFF2-40B4-BE49-F238E27FC236}">
                <a16:creationId xmlns:a16="http://schemas.microsoft.com/office/drawing/2014/main" id="{E7870D39-382B-4EB5-9FF2-50F4979570E0}"/>
              </a:ext>
            </a:extLst>
          </p:cNvPr>
          <p:cNvPicPr>
            <a:picLocks noChangeAspect="1"/>
          </p:cNvPicPr>
          <p:nvPr/>
        </p:nvPicPr>
        <p:blipFill>
          <a:blip r:embed="rId3"/>
          <a:stretch>
            <a:fillRect/>
          </a:stretch>
        </p:blipFill>
        <p:spPr>
          <a:xfrm>
            <a:off x="7744628" y="2496996"/>
            <a:ext cx="4119351" cy="1864007"/>
          </a:xfrm>
          <a:prstGeom prst="rect">
            <a:avLst/>
          </a:prstGeom>
        </p:spPr>
      </p:pic>
    </p:spTree>
    <p:extLst>
      <p:ext uri="{BB962C8B-B14F-4D97-AF65-F5344CB8AC3E}">
        <p14:creationId xmlns:p14="http://schemas.microsoft.com/office/powerpoint/2010/main" val="401636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D4DE4-15F7-40C6-836A-92EA039D92FF}"/>
              </a:ext>
            </a:extLst>
          </p:cNvPr>
          <p:cNvSpPr>
            <a:spLocks noGrp="1"/>
          </p:cNvSpPr>
          <p:nvPr>
            <p:ph type="title"/>
          </p:nvPr>
        </p:nvSpPr>
        <p:spPr>
          <a:xfrm>
            <a:off x="614082" y="39544"/>
            <a:ext cx="10515600" cy="1226471"/>
          </a:xfrm>
        </p:spPr>
        <p:txBody>
          <a:bodyPr/>
          <a:lstStyle/>
          <a:p>
            <a:r>
              <a:rPr lang="fi-FI" sz="3600" b="1" dirty="0"/>
              <a:t>Periaatteet  </a:t>
            </a:r>
          </a:p>
        </p:txBody>
      </p:sp>
      <p:sp>
        <p:nvSpPr>
          <p:cNvPr id="9" name="TextBox 8">
            <a:extLst>
              <a:ext uri="{FF2B5EF4-FFF2-40B4-BE49-F238E27FC236}">
                <a16:creationId xmlns:a16="http://schemas.microsoft.com/office/drawing/2014/main" id="{B5110232-6AB2-4D60-8E5F-7C6AB3D50B72}"/>
              </a:ext>
            </a:extLst>
          </p:cNvPr>
          <p:cNvSpPr txBox="1"/>
          <p:nvPr/>
        </p:nvSpPr>
        <p:spPr>
          <a:xfrm>
            <a:off x="3948194" y="3182040"/>
            <a:ext cx="5478245" cy="923330"/>
          </a:xfrm>
          <a:prstGeom prst="rect">
            <a:avLst/>
          </a:prstGeom>
          <a:noFill/>
          <a:effectLst>
            <a:outerShdw blurRad="50800" dist="50800" dir="5400000" algn="ctr" rotWithShape="0">
              <a:srgbClr val="000000">
                <a:alpha val="0"/>
              </a:srgbClr>
            </a:outerShdw>
          </a:effectLst>
        </p:spPr>
        <p:txBody>
          <a:bodyPr wrap="square">
            <a:spAutoFit/>
          </a:bodyPr>
          <a:lstStyle/>
          <a:p>
            <a:pPr>
              <a:defRPr/>
            </a:pPr>
            <a:r>
              <a:rPr lang="fi-FI" sz="4800" dirty="0">
                <a:solidFill>
                  <a:srgbClr val="C00000"/>
                </a:solidFill>
                <a:latin typeface="SignaColumn-Black" panose="040B0804030504040204" pitchFamily="82" charset="0"/>
              </a:rPr>
              <a:t>I</a:t>
            </a:r>
            <a:r>
              <a:rPr lang="fi-FI" sz="5400" dirty="0">
                <a:solidFill>
                  <a:srgbClr val="C00000"/>
                </a:solidFill>
                <a:latin typeface="SignaColumn-Black" panose="040B0804030504040204" pitchFamily="82" charset="0"/>
              </a:rPr>
              <a:t>nhimillisyys</a:t>
            </a:r>
            <a:r>
              <a:rPr lang="fi-FI" sz="4800" dirty="0">
                <a:solidFill>
                  <a:srgbClr val="C00000"/>
                </a:solidFill>
                <a:latin typeface="SignaColumn-Black" panose="040B0804030504040204" pitchFamily="82" charset="0"/>
              </a:rPr>
              <a:t> </a:t>
            </a:r>
            <a:endParaRPr lang="en-US" sz="4800" dirty="0">
              <a:solidFill>
                <a:srgbClr val="C00000"/>
              </a:solidFill>
              <a:latin typeface="SignaColumn-Black" panose="040B0804030504040204" pitchFamily="82" charset="0"/>
            </a:endParaRPr>
          </a:p>
        </p:txBody>
      </p:sp>
      <p:sp>
        <p:nvSpPr>
          <p:cNvPr id="10" name="TextBox 9">
            <a:extLst>
              <a:ext uri="{FF2B5EF4-FFF2-40B4-BE49-F238E27FC236}">
                <a16:creationId xmlns:a16="http://schemas.microsoft.com/office/drawing/2014/main" id="{268D948E-E77F-4F58-A28F-50E153776F3B}"/>
              </a:ext>
            </a:extLst>
          </p:cNvPr>
          <p:cNvSpPr txBox="1">
            <a:spLocks noChangeArrowheads="1"/>
          </p:cNvSpPr>
          <p:nvPr/>
        </p:nvSpPr>
        <p:spPr bwMode="auto">
          <a:xfrm>
            <a:off x="614082" y="4227574"/>
            <a:ext cx="38940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fi-FI" altLang="en-US" sz="3200">
                <a:solidFill>
                  <a:srgbClr val="C00000"/>
                </a:solidFill>
                <a:latin typeface="SignaColumn-Black" panose="040B0804030504040204" pitchFamily="82" charset="0"/>
              </a:rPr>
              <a:t>Tasapuolisuus</a:t>
            </a:r>
            <a:endParaRPr lang="en-US" altLang="en-US" sz="3200"/>
          </a:p>
        </p:txBody>
      </p:sp>
      <p:sp>
        <p:nvSpPr>
          <p:cNvPr id="11" name="TextBox 10">
            <a:extLst>
              <a:ext uri="{FF2B5EF4-FFF2-40B4-BE49-F238E27FC236}">
                <a16:creationId xmlns:a16="http://schemas.microsoft.com/office/drawing/2014/main" id="{07F5501D-D136-4516-BD8E-F267F0F28340}"/>
              </a:ext>
            </a:extLst>
          </p:cNvPr>
          <p:cNvSpPr txBox="1">
            <a:spLocks noChangeArrowheads="1"/>
          </p:cNvSpPr>
          <p:nvPr/>
        </p:nvSpPr>
        <p:spPr bwMode="auto">
          <a:xfrm>
            <a:off x="331582" y="2324001"/>
            <a:ext cx="50149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fi-FI" altLang="en-US" sz="3200" dirty="0">
                <a:solidFill>
                  <a:srgbClr val="C00000"/>
                </a:solidFill>
                <a:latin typeface="SignaColumn-Black" panose="040B0804030504040204" pitchFamily="82" charset="0"/>
              </a:rPr>
              <a:t>Riippumattomuus</a:t>
            </a:r>
            <a:endParaRPr lang="en-US" altLang="en-US" sz="2000" dirty="0"/>
          </a:p>
        </p:txBody>
      </p:sp>
      <p:sp>
        <p:nvSpPr>
          <p:cNvPr id="12" name="TextBox 11">
            <a:extLst>
              <a:ext uri="{FF2B5EF4-FFF2-40B4-BE49-F238E27FC236}">
                <a16:creationId xmlns:a16="http://schemas.microsoft.com/office/drawing/2014/main" id="{79CD762F-AF0C-4321-80BD-A050F96F99DB}"/>
              </a:ext>
            </a:extLst>
          </p:cNvPr>
          <p:cNvSpPr txBox="1">
            <a:spLocks noChangeArrowheads="1"/>
          </p:cNvSpPr>
          <p:nvPr/>
        </p:nvSpPr>
        <p:spPr bwMode="auto">
          <a:xfrm>
            <a:off x="7635242" y="4373251"/>
            <a:ext cx="43854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fi-FI" altLang="en-US" sz="3200">
                <a:solidFill>
                  <a:srgbClr val="C00000"/>
                </a:solidFill>
                <a:latin typeface="SignaColumn-Black" panose="040B0804030504040204" pitchFamily="82" charset="0"/>
              </a:rPr>
              <a:t>Vapaaehtoisuus</a:t>
            </a:r>
            <a:endParaRPr lang="en-US" altLang="en-US" sz="3200"/>
          </a:p>
        </p:txBody>
      </p:sp>
      <p:sp>
        <p:nvSpPr>
          <p:cNvPr id="13" name="TextBox 12">
            <a:extLst>
              <a:ext uri="{FF2B5EF4-FFF2-40B4-BE49-F238E27FC236}">
                <a16:creationId xmlns:a16="http://schemas.microsoft.com/office/drawing/2014/main" id="{7461A3C9-BC89-4B86-81A2-A46BE66905E1}"/>
              </a:ext>
            </a:extLst>
          </p:cNvPr>
          <p:cNvSpPr txBox="1">
            <a:spLocks noChangeArrowheads="1"/>
          </p:cNvSpPr>
          <p:nvPr/>
        </p:nvSpPr>
        <p:spPr bwMode="auto">
          <a:xfrm>
            <a:off x="3653732" y="5299552"/>
            <a:ext cx="48737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fi-FI" altLang="en-US" sz="3200">
                <a:solidFill>
                  <a:srgbClr val="C00000"/>
                </a:solidFill>
                <a:latin typeface="SignaColumn-Black" panose="040B0804030504040204" pitchFamily="82" charset="0"/>
              </a:rPr>
              <a:t>Yleismaailmallisuus</a:t>
            </a:r>
            <a:endParaRPr lang="en-US" altLang="en-US" sz="3200"/>
          </a:p>
        </p:txBody>
      </p:sp>
      <p:sp>
        <p:nvSpPr>
          <p:cNvPr id="14" name="TextBox 13">
            <a:extLst>
              <a:ext uri="{FF2B5EF4-FFF2-40B4-BE49-F238E27FC236}">
                <a16:creationId xmlns:a16="http://schemas.microsoft.com/office/drawing/2014/main" id="{9CEB0C90-7D1C-46B9-839F-F5C00AA7204D}"/>
              </a:ext>
            </a:extLst>
          </p:cNvPr>
          <p:cNvSpPr txBox="1">
            <a:spLocks noChangeArrowheads="1"/>
          </p:cNvSpPr>
          <p:nvPr/>
        </p:nvSpPr>
        <p:spPr bwMode="auto">
          <a:xfrm>
            <a:off x="4564736" y="1624516"/>
            <a:ext cx="32448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fi-FI" altLang="en-US" sz="3200" dirty="0">
                <a:solidFill>
                  <a:srgbClr val="C00000"/>
                </a:solidFill>
                <a:latin typeface="SignaColumn-Black" panose="040B0804030504040204" pitchFamily="82" charset="0"/>
              </a:rPr>
              <a:t>Ykseys</a:t>
            </a:r>
            <a:endParaRPr lang="en-US" altLang="en-US" sz="2400" dirty="0">
              <a:solidFill>
                <a:srgbClr val="C00000"/>
              </a:solidFill>
              <a:latin typeface="SignaColumn-Black" panose="040B0804030504040204" pitchFamily="82" charset="0"/>
            </a:endParaRPr>
          </a:p>
        </p:txBody>
      </p:sp>
      <p:sp>
        <p:nvSpPr>
          <p:cNvPr id="15" name="Content Placeholder 10">
            <a:extLst>
              <a:ext uri="{FF2B5EF4-FFF2-40B4-BE49-F238E27FC236}">
                <a16:creationId xmlns:a16="http://schemas.microsoft.com/office/drawing/2014/main" id="{6E52856A-6498-4928-95FB-3C1CE89B12AF}"/>
              </a:ext>
            </a:extLst>
          </p:cNvPr>
          <p:cNvSpPr txBox="1">
            <a:spLocks noChangeArrowheads="1"/>
          </p:cNvSpPr>
          <p:nvPr/>
        </p:nvSpPr>
        <p:spPr>
          <a:xfrm>
            <a:off x="7414392" y="2210304"/>
            <a:ext cx="4385406" cy="5355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Times" panose="02020603050405020304" pitchFamily="18" charset="0"/>
              <a:buNone/>
            </a:pPr>
            <a:r>
              <a:rPr lang="fi-FI" altLang="en-US" sz="3200" dirty="0">
                <a:solidFill>
                  <a:srgbClr val="C00000"/>
                </a:solidFill>
                <a:latin typeface="SignaColumn-Black" panose="040B0804030504040204" pitchFamily="82" charset="0"/>
              </a:rPr>
              <a:t>Puolueettomuus</a:t>
            </a:r>
            <a:endParaRPr lang="en-US" altLang="en-US" sz="3200" dirty="0"/>
          </a:p>
        </p:txBody>
      </p:sp>
    </p:spTree>
    <p:extLst>
      <p:ext uri="{BB962C8B-B14F-4D97-AF65-F5344CB8AC3E}">
        <p14:creationId xmlns:p14="http://schemas.microsoft.com/office/powerpoint/2010/main" val="343507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circle(in)">
                                      <p:cBhvr>
                                        <p:cTn id="37"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DC7E6C-5839-5E4C-449C-0971ED448476}"/>
              </a:ext>
            </a:extLst>
          </p:cNvPr>
          <p:cNvSpPr>
            <a:spLocks noGrp="1"/>
          </p:cNvSpPr>
          <p:nvPr>
            <p:ph type="title"/>
          </p:nvPr>
        </p:nvSpPr>
        <p:spPr>
          <a:xfrm>
            <a:off x="838200" y="-781750"/>
            <a:ext cx="10515600" cy="781750"/>
          </a:xfrm>
        </p:spPr>
        <p:txBody>
          <a:bodyPr vert="horz" lIns="91440" tIns="45720" rIns="91440" bIns="45720" rtlCol="0" anchor="b">
            <a:noAutofit/>
          </a:bodyPr>
          <a:lstStyle/>
          <a:p>
            <a:r>
              <a:rPr lang="fi-FI" dirty="0"/>
              <a:t>Punainen Risti on riippumaton ja puolueeton</a:t>
            </a:r>
          </a:p>
        </p:txBody>
      </p:sp>
      <p:sp>
        <p:nvSpPr>
          <p:cNvPr id="3" name="Content Placeholder 2">
            <a:extLst>
              <a:ext uri="{FF2B5EF4-FFF2-40B4-BE49-F238E27FC236}">
                <a16:creationId xmlns:a16="http://schemas.microsoft.com/office/drawing/2014/main" id="{A73240E2-E2B4-4510-BAF8-4BAC58B480D6}"/>
              </a:ext>
            </a:extLst>
          </p:cNvPr>
          <p:cNvSpPr>
            <a:spLocks noGrp="1"/>
          </p:cNvSpPr>
          <p:nvPr>
            <p:ph type="body" sz="quarter" idx="11"/>
          </p:nvPr>
        </p:nvSpPr>
        <p:spPr>
          <a:xfrm>
            <a:off x="402257" y="886596"/>
            <a:ext cx="6007422" cy="5971404"/>
          </a:xfrm>
        </p:spPr>
        <p:txBody>
          <a:bodyPr vert="horz" lIns="91440" tIns="45720" rIns="91440" bIns="45720" rtlCol="0" anchor="t">
            <a:normAutofit/>
          </a:bodyPr>
          <a:lstStyle/>
          <a:p>
            <a:pPr marL="340995" indent="-340995">
              <a:lnSpc>
                <a:spcPct val="100000"/>
              </a:lnSpc>
              <a:spcBef>
                <a:spcPct val="20000"/>
              </a:spcBef>
              <a:spcAft>
                <a:spcPct val="0"/>
              </a:spcAft>
            </a:pPr>
            <a:r>
              <a:rPr lang="fi-FI" dirty="0">
                <a:solidFill>
                  <a:srgbClr val="241F20"/>
                </a:solidFill>
                <a:latin typeface="Calibri"/>
                <a:cs typeface="Arial"/>
              </a:rPr>
              <a:t>Kriisi- tai konfliktitilanteissa erityiseen rooliin nousee riippumattomuus ja puolueettomuus. </a:t>
            </a:r>
            <a:endParaRPr lang="en-US" dirty="0">
              <a:latin typeface="Calibri"/>
              <a:ea typeface="+mn-lt"/>
              <a:cs typeface="+mn-lt"/>
            </a:endParaRPr>
          </a:p>
          <a:p>
            <a:pPr marL="340995" indent="-340995">
              <a:lnSpc>
                <a:spcPct val="100000"/>
              </a:lnSpc>
              <a:spcBef>
                <a:spcPct val="20000"/>
              </a:spcBef>
              <a:spcAft>
                <a:spcPct val="0"/>
              </a:spcAft>
            </a:pPr>
            <a:r>
              <a:rPr lang="fi-FI" dirty="0">
                <a:solidFill>
                  <a:srgbClr val="241F20"/>
                </a:solidFill>
                <a:latin typeface="Calibri"/>
                <a:cs typeface="Arial"/>
              </a:rPr>
              <a:t>”</a:t>
            </a:r>
            <a:r>
              <a:rPr lang="fi-FI" i="1" dirty="0">
                <a:solidFill>
                  <a:srgbClr val="241F20"/>
                </a:solidFill>
                <a:latin typeface="Calibri"/>
                <a:cs typeface="Arial"/>
              </a:rPr>
              <a:t>Voidakseen nauttia kaikkien osapuolten luottamusta ja auttaa kaikkia uhreja Punainen Risti pidättäytyy kannanotoista vihollisuuksien yhteydessä eikä milloinkaan sekaannu poliittisiin, aatteellisiin, uskonnollisiin tai kansallisiin ristiriitoihin</a:t>
            </a:r>
            <a:r>
              <a:rPr lang="fi-FI" dirty="0">
                <a:solidFill>
                  <a:srgbClr val="241F20"/>
                </a:solidFill>
                <a:latin typeface="Calibri"/>
                <a:cs typeface="Arial"/>
              </a:rPr>
              <a:t>.”</a:t>
            </a:r>
            <a:endParaRPr lang="en-US" dirty="0">
              <a:latin typeface="Calibri"/>
              <a:ea typeface="+mn-lt"/>
              <a:cs typeface="+mn-lt"/>
            </a:endParaRPr>
          </a:p>
          <a:p>
            <a:pPr marL="340995" indent="-340995">
              <a:lnSpc>
                <a:spcPct val="100000"/>
              </a:lnSpc>
              <a:spcBef>
                <a:spcPct val="20000"/>
              </a:spcBef>
              <a:spcAft>
                <a:spcPct val="0"/>
              </a:spcAft>
            </a:pPr>
            <a:r>
              <a:rPr lang="fi-FI" dirty="0">
                <a:solidFill>
                  <a:srgbClr val="241F20"/>
                </a:solidFill>
                <a:latin typeface="Calibri"/>
                <a:cs typeface="Arial"/>
              </a:rPr>
              <a:t>Emme siis ota Punaiseen Ristiin liittyvässä viestinnässä tai esimerkiksi keräysten yhteydessä poliittisesti kantaa kriisiin. </a:t>
            </a:r>
            <a:endParaRPr lang="en-US" dirty="0">
              <a:latin typeface="Calibri"/>
            </a:endParaRPr>
          </a:p>
        </p:txBody>
      </p:sp>
      <p:pic>
        <p:nvPicPr>
          <p:cNvPr id="8" name="Kuva 7" descr="Kuva Aleppon raunioilta.&#10;&#10;">
            <a:extLst>
              <a:ext uri="{FF2B5EF4-FFF2-40B4-BE49-F238E27FC236}">
                <a16:creationId xmlns:a16="http://schemas.microsoft.com/office/drawing/2014/main" id="{4463D09D-107C-B42C-C52E-66A9D01A07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09679" y="1047565"/>
            <a:ext cx="5662010" cy="4762870"/>
          </a:xfrm>
          <a:prstGeom prst="rect">
            <a:avLst/>
          </a:prstGeom>
        </p:spPr>
      </p:pic>
      <p:sp>
        <p:nvSpPr>
          <p:cNvPr id="9" name="TextBox 7">
            <a:extLst>
              <a:ext uri="{FF2B5EF4-FFF2-40B4-BE49-F238E27FC236}">
                <a16:creationId xmlns:a16="http://schemas.microsoft.com/office/drawing/2014/main" id="{457F65DE-3DBA-5B4B-CD7C-B74BE9D3EC96}"/>
              </a:ext>
            </a:extLst>
          </p:cNvPr>
          <p:cNvSpPr txBox="1"/>
          <p:nvPr/>
        </p:nvSpPr>
        <p:spPr>
          <a:xfrm>
            <a:off x="6409679" y="5548825"/>
            <a:ext cx="3808218" cy="261610"/>
          </a:xfrm>
          <a:prstGeom prst="rect">
            <a:avLst/>
          </a:prstGeom>
          <a:noFill/>
        </p:spPr>
        <p:txBody>
          <a:bodyPr wrap="square" rtlCol="0">
            <a:spAutoFit/>
          </a:bodyPr>
          <a:lstStyle/>
          <a:p>
            <a:r>
              <a:rPr lang="fi-FI" sz="1100" dirty="0">
                <a:solidFill>
                  <a:schemeClr val="bg1"/>
                </a:solidFill>
              </a:rPr>
              <a:t>Kuvaaja: Johanna Arvo</a:t>
            </a:r>
          </a:p>
        </p:txBody>
      </p:sp>
    </p:spTree>
    <p:extLst>
      <p:ext uri="{BB962C8B-B14F-4D97-AF65-F5344CB8AC3E}">
        <p14:creationId xmlns:p14="http://schemas.microsoft.com/office/powerpoint/2010/main" val="4141847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D0687B58-EE73-914A-F139-27FEB4EFC62E}"/>
              </a:ext>
            </a:extLst>
          </p:cNvPr>
          <p:cNvPicPr>
            <a:picLocks noChangeAspect="1"/>
          </p:cNvPicPr>
          <p:nvPr/>
        </p:nvPicPr>
        <p:blipFill>
          <a:blip r:embed="rId3"/>
          <a:srcRect/>
          <a:stretch/>
        </p:blipFill>
        <p:spPr>
          <a:xfrm>
            <a:off x="7178503" y="918839"/>
            <a:ext cx="5013496" cy="5939161"/>
          </a:xfrm>
          <a:prstGeom prst="rect">
            <a:avLst/>
          </a:prstGeom>
        </p:spPr>
      </p:pic>
      <p:sp>
        <p:nvSpPr>
          <p:cNvPr id="2" name="Otsikko 1">
            <a:extLst>
              <a:ext uri="{FF2B5EF4-FFF2-40B4-BE49-F238E27FC236}">
                <a16:creationId xmlns:a16="http://schemas.microsoft.com/office/drawing/2014/main" id="{EFB703C1-07F6-4062-A12B-B6D0DC710A21}"/>
              </a:ext>
            </a:extLst>
          </p:cNvPr>
          <p:cNvSpPr>
            <a:spLocks noGrp="1"/>
          </p:cNvSpPr>
          <p:nvPr>
            <p:ph type="title"/>
          </p:nvPr>
        </p:nvSpPr>
        <p:spPr>
          <a:xfrm>
            <a:off x="244587" y="291609"/>
            <a:ext cx="10515600" cy="1254460"/>
          </a:xfrm>
        </p:spPr>
        <p:txBody>
          <a:bodyPr/>
          <a:lstStyle/>
          <a:p>
            <a:r>
              <a:rPr lang="fi-FI" sz="3600" b="1" dirty="0"/>
              <a:t>Näin Suomen Punainen Risti toimii</a:t>
            </a:r>
          </a:p>
        </p:txBody>
      </p:sp>
      <p:graphicFrame>
        <p:nvGraphicFramePr>
          <p:cNvPr id="11" name="Kaaviokuva 10" descr="Suomen Punainen Risti jakaantuu 12 piiriin. Me olemme Kaakkois-Suomen piirissä, jonka alueella toimii noin 40 paikallisosastoa.">
            <a:extLst>
              <a:ext uri="{FF2B5EF4-FFF2-40B4-BE49-F238E27FC236}">
                <a16:creationId xmlns:a16="http://schemas.microsoft.com/office/drawing/2014/main" id="{326339DA-FA7F-E66D-94D4-31417831B538}"/>
              </a:ext>
            </a:extLst>
          </p:cNvPr>
          <p:cNvGraphicFramePr/>
          <p:nvPr>
            <p:extLst>
              <p:ext uri="{D42A27DB-BD31-4B8C-83A1-F6EECF244321}">
                <p14:modId xmlns:p14="http://schemas.microsoft.com/office/powerpoint/2010/main" val="2928247839"/>
              </p:ext>
            </p:extLst>
          </p:nvPr>
        </p:nvGraphicFramePr>
        <p:xfrm>
          <a:off x="292961" y="1602994"/>
          <a:ext cx="6818051" cy="45708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39627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5355C-11E1-406F-8996-C71FEEC09DA8}"/>
              </a:ext>
            </a:extLst>
          </p:cNvPr>
          <p:cNvSpPr>
            <a:spLocks noGrp="1"/>
          </p:cNvSpPr>
          <p:nvPr>
            <p:ph type="title"/>
          </p:nvPr>
        </p:nvSpPr>
        <p:spPr>
          <a:xfrm>
            <a:off x="2546412" y="266330"/>
            <a:ext cx="8676442" cy="1254460"/>
          </a:xfrm>
        </p:spPr>
        <p:txBody>
          <a:bodyPr>
            <a:normAutofit/>
          </a:bodyPr>
          <a:lstStyle/>
          <a:p>
            <a:r>
              <a:rPr lang="fi-FI" sz="4400" b="1" dirty="0"/>
              <a:t>Valmius ja varautuminen  </a:t>
            </a:r>
          </a:p>
        </p:txBody>
      </p:sp>
      <p:sp>
        <p:nvSpPr>
          <p:cNvPr id="3" name="Content Placeholder 2">
            <a:extLst>
              <a:ext uri="{FF2B5EF4-FFF2-40B4-BE49-F238E27FC236}">
                <a16:creationId xmlns:a16="http://schemas.microsoft.com/office/drawing/2014/main" id="{C7EB03FD-76A5-42D3-B0C5-03CB2013DA67}"/>
              </a:ext>
            </a:extLst>
          </p:cNvPr>
          <p:cNvSpPr>
            <a:spLocks noGrp="1"/>
          </p:cNvSpPr>
          <p:nvPr>
            <p:ph type="subTitle" idx="4294967295"/>
          </p:nvPr>
        </p:nvSpPr>
        <p:spPr>
          <a:xfrm>
            <a:off x="969145" y="2039937"/>
            <a:ext cx="10253709" cy="2778125"/>
          </a:xfrm>
        </p:spPr>
        <p:txBody>
          <a:bodyPr vert="horz" lIns="91440" tIns="45720" rIns="91440" bIns="45720" rtlCol="0" anchor="t">
            <a:noAutofit/>
          </a:bodyPr>
          <a:lstStyle/>
          <a:p>
            <a:pPr marL="0" indent="0" algn="ctr" rtl="0" fontAlgn="base">
              <a:buNone/>
            </a:pPr>
            <a:r>
              <a:rPr lang="fi-FI" sz="3200" b="1" i="0" u="none" strike="noStrike" dirty="0">
                <a:solidFill>
                  <a:srgbClr val="FF0000"/>
                </a:solidFill>
                <a:effectLst/>
              </a:rPr>
              <a:t>Siellä missä on hätä, </a:t>
            </a:r>
            <a:r>
              <a:rPr lang="en-US" sz="3200" b="1" i="0" dirty="0">
                <a:solidFill>
                  <a:srgbClr val="FF0000"/>
                </a:solidFill>
                <a:effectLst/>
              </a:rPr>
              <a:t>​</a:t>
            </a:r>
            <a:r>
              <a:rPr lang="fi-FI" sz="3200" b="1" i="0" u="none" strike="noStrike" dirty="0">
                <a:solidFill>
                  <a:srgbClr val="FF0000"/>
                </a:solidFill>
                <a:effectLst/>
              </a:rPr>
              <a:t>sinne Punainen Risti menee. Piste. </a:t>
            </a:r>
            <a:r>
              <a:rPr lang="en-US" sz="3200" b="1" i="0" dirty="0">
                <a:solidFill>
                  <a:srgbClr val="FF0000"/>
                </a:solidFill>
                <a:effectLst/>
              </a:rPr>
              <a:t>​</a:t>
            </a:r>
          </a:p>
          <a:p>
            <a:pPr marL="0" indent="0" algn="ctr" rtl="0" fontAlgn="base">
              <a:buNone/>
            </a:pPr>
            <a:r>
              <a:rPr lang="fi-FI" b="0" i="0" dirty="0">
                <a:solidFill>
                  <a:srgbClr val="FF0000"/>
                </a:solidFill>
                <a:effectLst/>
              </a:rPr>
              <a:t>				</a:t>
            </a:r>
            <a:r>
              <a:rPr lang="fi-FI" sz="2400" b="0" i="1" u="none" strike="noStrike" dirty="0">
                <a:solidFill>
                  <a:srgbClr val="FF0000"/>
                </a:solidFill>
                <a:effectLst/>
              </a:rPr>
              <a:t>- Elli Aaltonen -</a:t>
            </a:r>
            <a:r>
              <a:rPr lang="fi-FI" sz="2400" b="0" i="0" dirty="0">
                <a:solidFill>
                  <a:srgbClr val="FF0000"/>
                </a:solidFill>
                <a:effectLst/>
              </a:rPr>
              <a:t>​</a:t>
            </a:r>
            <a:br>
              <a:rPr lang="fi-FI" sz="2400" b="0" i="0" dirty="0">
                <a:solidFill>
                  <a:srgbClr val="FF0000"/>
                </a:solidFill>
                <a:effectLst/>
              </a:rPr>
            </a:br>
            <a:r>
              <a:rPr lang="fi-FI" sz="2400" b="0" i="0" dirty="0">
                <a:solidFill>
                  <a:srgbClr val="FF0000"/>
                </a:solidFill>
                <a:effectLst/>
              </a:rPr>
              <a:t>				</a:t>
            </a:r>
            <a:r>
              <a:rPr lang="fi-FI" sz="2400" b="0" i="0" u="none" strike="noStrike" dirty="0">
                <a:solidFill>
                  <a:srgbClr val="FF0000"/>
                </a:solidFill>
                <a:effectLst/>
              </a:rPr>
              <a:t>Suomen Punaisen Ristin puheenjohtaja</a:t>
            </a:r>
            <a:endParaRPr lang="en-US" sz="2400" b="0" i="0" dirty="0">
              <a:solidFill>
                <a:srgbClr val="FF0000"/>
              </a:solidFill>
              <a:effectLst/>
            </a:endParaRPr>
          </a:p>
          <a:p>
            <a:pPr marL="0" indent="0" algn="ctr">
              <a:buNone/>
            </a:pPr>
            <a:endParaRPr lang="fi-FI" dirty="0">
              <a:solidFill>
                <a:srgbClr val="FF0000"/>
              </a:solidFill>
              <a:cs typeface="Calibri"/>
            </a:endParaRPr>
          </a:p>
          <a:p>
            <a:pPr marL="0" indent="0" algn="ctr">
              <a:buNone/>
            </a:pPr>
            <a:r>
              <a:rPr lang="fi-FI" sz="2400" dirty="0">
                <a:cs typeface="Calibri"/>
              </a:rPr>
              <a:t>Autamme tehokkaasti meillä ja maailmalla. Auttaminen äkillisissä onnettomuuksissa ja kriiseissä perustuu arjen toimintaan, jatkuvaan läsnäoloon ja varautumiseen. Olemme aina valmiina. </a:t>
            </a:r>
            <a:endParaRPr lang="fi-FI" sz="2400" dirty="0"/>
          </a:p>
        </p:txBody>
      </p:sp>
    </p:spTree>
    <p:extLst>
      <p:ext uri="{BB962C8B-B14F-4D97-AF65-F5344CB8AC3E}">
        <p14:creationId xmlns:p14="http://schemas.microsoft.com/office/powerpoint/2010/main" val="576637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D00E2149-BB80-F0C2-9125-7E11FDDEB88D}"/>
              </a:ext>
            </a:extLst>
          </p:cNvPr>
          <p:cNvSpPr>
            <a:spLocks noGrp="1"/>
          </p:cNvSpPr>
          <p:nvPr>
            <p:ph type="title"/>
          </p:nvPr>
        </p:nvSpPr>
        <p:spPr>
          <a:xfrm>
            <a:off x="838200" y="-1325563"/>
            <a:ext cx="10515600" cy="1325563"/>
          </a:xfrm>
        </p:spPr>
        <p:txBody>
          <a:bodyPr vert="horz" lIns="91440" tIns="45720" rIns="91440" bIns="45720" rtlCol="0" anchor="b">
            <a:noAutofit/>
          </a:bodyPr>
          <a:lstStyle/>
          <a:p>
            <a:r>
              <a:rPr lang="fi-FI" dirty="0"/>
              <a:t>Kuvia vapaaehtoisista toimissaan</a:t>
            </a:r>
          </a:p>
        </p:txBody>
      </p:sp>
      <p:pic>
        <p:nvPicPr>
          <p:cNvPr id="31" name="Kuva 30">
            <a:extLst>
              <a:ext uri="{FF2B5EF4-FFF2-40B4-BE49-F238E27FC236}">
                <a16:creationId xmlns:a16="http://schemas.microsoft.com/office/drawing/2014/main" id="{8E0D3764-836F-4AC8-B5A4-1A0F0C8C4D5F}"/>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25828" y="3477607"/>
            <a:ext cx="5666172" cy="33783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Kuva 16">
            <a:extLst>
              <a:ext uri="{FF2B5EF4-FFF2-40B4-BE49-F238E27FC236}">
                <a16:creationId xmlns:a16="http://schemas.microsoft.com/office/drawing/2014/main" id="{1758143D-9D6A-4E67-B355-4FE7FD4F3293}"/>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287" y="4591251"/>
            <a:ext cx="3397126" cy="2264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Kuva 28">
            <a:extLst>
              <a:ext uri="{FF2B5EF4-FFF2-40B4-BE49-F238E27FC236}">
                <a16:creationId xmlns:a16="http://schemas.microsoft.com/office/drawing/2014/main" id="{6096FC29-1134-421E-A6BA-B30C11893225}"/>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218" y="3129506"/>
            <a:ext cx="3397125" cy="22647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Kuva 8">
            <a:extLst>
              <a:ext uri="{FF2B5EF4-FFF2-40B4-BE49-F238E27FC236}">
                <a16:creationId xmlns:a16="http://schemas.microsoft.com/office/drawing/2014/main" id="{A6EEB785-20AE-4CCF-9999-E22196E57346}"/>
              </a:ext>
              <a:ext uri="{C183D7F6-B498-43B3-948B-1728B52AA6E4}">
                <adec:decorative xmlns:adec="http://schemas.microsoft.com/office/drawing/2017/decorative" val="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407343" y="5428162"/>
            <a:ext cx="3072441" cy="14278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Kuva 10">
            <a:extLst>
              <a:ext uri="{FF2B5EF4-FFF2-40B4-BE49-F238E27FC236}">
                <a16:creationId xmlns:a16="http://schemas.microsoft.com/office/drawing/2014/main" id="{2AFED939-031F-41D2-9129-F76C498C54C0}"/>
              </a:ext>
              <a:ext uri="{C183D7F6-B498-43B3-948B-1728B52AA6E4}">
                <adec:decorative xmlns:adec="http://schemas.microsoft.com/office/drawing/2017/decorative" val="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977624" y="181"/>
            <a:ext cx="3204157" cy="39743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Kuva 14">
            <a:extLst>
              <a:ext uri="{FF2B5EF4-FFF2-40B4-BE49-F238E27FC236}">
                <a16:creationId xmlns:a16="http://schemas.microsoft.com/office/drawing/2014/main" id="{11CDF888-39D1-479C-9290-E5EA6ECC0A69}"/>
              </a:ext>
              <a:ext uri="{C183D7F6-B498-43B3-948B-1728B52AA6E4}">
                <adec:decorative xmlns:adec="http://schemas.microsoft.com/office/drawing/2017/decorative" val="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707065" y="180"/>
            <a:ext cx="2147328" cy="2566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Kuva 20">
            <a:extLst>
              <a:ext uri="{FF2B5EF4-FFF2-40B4-BE49-F238E27FC236}">
                <a16:creationId xmlns:a16="http://schemas.microsoft.com/office/drawing/2014/main" id="{23E9F914-6C11-487F-9322-CB6284E5B504}"/>
              </a:ext>
              <a:ext uri="{C183D7F6-B498-43B3-948B-1728B52AA6E4}">
                <adec:decorative xmlns:adec="http://schemas.microsoft.com/office/drawing/2017/decorative" val="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9641"/>
          <a:stretch/>
        </p:blipFill>
        <p:spPr>
          <a:xfrm>
            <a:off x="6830296" y="-204587"/>
            <a:ext cx="2695380" cy="23286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Kuva 26">
            <a:extLst>
              <a:ext uri="{FF2B5EF4-FFF2-40B4-BE49-F238E27FC236}">
                <a16:creationId xmlns:a16="http://schemas.microsoft.com/office/drawing/2014/main" id="{7FA60628-E388-4AD7-BECD-4705348BA103}"/>
              </a:ext>
              <a:ext uri="{C183D7F6-B498-43B3-948B-1728B52AA6E4}">
                <adec:decorative xmlns:adec="http://schemas.microsoft.com/office/drawing/2017/decorative" val="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180"/>
            <a:ext cx="4707065" cy="31293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 name="Kuva 32">
            <a:extLst>
              <a:ext uri="{FF2B5EF4-FFF2-40B4-BE49-F238E27FC236}">
                <a16:creationId xmlns:a16="http://schemas.microsoft.com/office/drawing/2014/main" id="{30152EB7-0D99-4BA5-AE60-6036E257D70B}"/>
              </a:ext>
              <a:ext uri="{C183D7F6-B498-43B3-948B-1728B52AA6E4}">
                <adec:decorative xmlns:adec="http://schemas.microsoft.com/office/drawing/2017/decorative" val="1"/>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8901854" y="3974504"/>
            <a:ext cx="3258859" cy="18678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Sisällön paikkamerkki 4" descr="Punaisen Ristin vapaaehtoisia erilaisissa auttamistehtävissä.">
            <a:extLst>
              <a:ext uri="{FF2B5EF4-FFF2-40B4-BE49-F238E27FC236}">
                <a16:creationId xmlns:a16="http://schemas.microsoft.com/office/drawing/2014/main" id="{532A6998-3DE4-4698-9FEB-2DDC1E2BBCA7}"/>
              </a:ext>
            </a:extLst>
          </p:cNvPr>
          <p:cNvPicPr>
            <a:picLocks noGrp="1" noChangeAspect="1"/>
          </p:cNvPicPr>
          <p:nvPr>
            <p:ph idx="1"/>
          </p:nvPr>
        </p:nvPicPr>
        <p:blipFill>
          <a:blip r:embed="rId12">
            <a:extLst>
              <a:ext uri="{28A0092B-C50C-407E-A947-70E740481C1C}">
                <a14:useLocalDpi xmlns:a14="http://schemas.microsoft.com/office/drawing/2010/main"/>
              </a:ext>
            </a:extLst>
          </a:blip>
          <a:stretch>
            <a:fillRect/>
          </a:stretch>
        </p:blipFill>
        <p:spPr>
          <a:xfrm>
            <a:off x="3407344" y="1987341"/>
            <a:ext cx="5540556" cy="36937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Kuva 1">
            <a:extLst>
              <a:ext uri="{FF2B5EF4-FFF2-40B4-BE49-F238E27FC236}">
                <a16:creationId xmlns:a16="http://schemas.microsoft.com/office/drawing/2014/main" id="{EDBA1AF1-CAC3-236B-7F53-47A51B7CAFE1}"/>
              </a:ext>
              <a:ext uri="{C183D7F6-B498-43B3-948B-1728B52AA6E4}">
                <adec:decorative xmlns:adec="http://schemas.microsoft.com/office/drawing/2017/decorative" val="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50268"/>
            <a:ext cx="4707065" cy="31293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Kuva 2">
            <a:extLst>
              <a:ext uri="{FF2B5EF4-FFF2-40B4-BE49-F238E27FC236}">
                <a16:creationId xmlns:a16="http://schemas.microsoft.com/office/drawing/2014/main" id="{3B357F7F-6944-8BBB-6163-1AD20969738A}"/>
              </a:ext>
              <a:ext uri="{C183D7F6-B498-43B3-948B-1728B52AA6E4}">
                <adec:decorative xmlns:adec="http://schemas.microsoft.com/office/drawing/2017/decorative" val="1"/>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8901854" y="3924056"/>
            <a:ext cx="3258859" cy="18678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Kuva 3">
            <a:extLst>
              <a:ext uri="{FF2B5EF4-FFF2-40B4-BE49-F238E27FC236}">
                <a16:creationId xmlns:a16="http://schemas.microsoft.com/office/drawing/2014/main" id="{719EADE9-A041-9AD7-A022-CB013A93B2F3}"/>
              </a:ext>
              <a:ext uri="{C183D7F6-B498-43B3-948B-1728B52AA6E4}">
                <adec:decorative xmlns:adec="http://schemas.microsoft.com/office/drawing/2017/decorative" val="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738352" y="180"/>
            <a:ext cx="2147328" cy="2566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Kuva 5">
            <a:extLst>
              <a:ext uri="{FF2B5EF4-FFF2-40B4-BE49-F238E27FC236}">
                <a16:creationId xmlns:a16="http://schemas.microsoft.com/office/drawing/2014/main" id="{B221AB12-BBED-76A4-B2B5-54C90F79816F}"/>
              </a:ext>
              <a:ext uri="{C183D7F6-B498-43B3-948B-1728B52AA6E4}">
                <adec:decorative xmlns:adec="http://schemas.microsoft.com/office/drawing/2017/decorative" val="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9641"/>
          <a:stretch/>
        </p:blipFill>
        <p:spPr>
          <a:xfrm>
            <a:off x="6861583" y="-204587"/>
            <a:ext cx="2695380" cy="23286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Kuva 6">
            <a:extLst>
              <a:ext uri="{FF2B5EF4-FFF2-40B4-BE49-F238E27FC236}">
                <a16:creationId xmlns:a16="http://schemas.microsoft.com/office/drawing/2014/main" id="{94118BF9-F9D4-C799-42EB-413F32AA3C41}"/>
              </a:ext>
              <a:ext uri="{C183D7F6-B498-43B3-948B-1728B52AA6E4}">
                <adec:decorative xmlns:adec="http://schemas.microsoft.com/office/drawing/2017/decorative" val="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1287" y="-50268"/>
            <a:ext cx="4707065" cy="31293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Kuva 7">
            <a:extLst>
              <a:ext uri="{FF2B5EF4-FFF2-40B4-BE49-F238E27FC236}">
                <a16:creationId xmlns:a16="http://schemas.microsoft.com/office/drawing/2014/main" id="{D4BA110B-4726-3863-4BAB-7F7DCA8FA397}"/>
              </a:ext>
              <a:ext uri="{C183D7F6-B498-43B3-948B-1728B52AA6E4}">
                <adec:decorative xmlns:adec="http://schemas.microsoft.com/office/drawing/2017/decorative" val="1"/>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8933141" y="3924056"/>
            <a:ext cx="3258859" cy="18678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24465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374F0-EF4B-4471-B456-A05E5E30A4FD}"/>
              </a:ext>
            </a:extLst>
          </p:cNvPr>
          <p:cNvSpPr>
            <a:spLocks noGrp="1"/>
          </p:cNvSpPr>
          <p:nvPr>
            <p:ph type="title"/>
          </p:nvPr>
        </p:nvSpPr>
        <p:spPr>
          <a:xfrm>
            <a:off x="429827" y="317893"/>
            <a:ext cx="10515600" cy="781750"/>
          </a:xfrm>
        </p:spPr>
        <p:txBody>
          <a:bodyPr>
            <a:normAutofit/>
          </a:bodyPr>
          <a:lstStyle/>
          <a:p>
            <a:r>
              <a:rPr lang="fi-FI" sz="3600" b="1" dirty="0"/>
              <a:t>Apu käytännössä – mitä me teemme?</a:t>
            </a:r>
          </a:p>
        </p:txBody>
      </p:sp>
      <p:sp>
        <p:nvSpPr>
          <p:cNvPr id="3" name="Text Placeholder 2">
            <a:extLst>
              <a:ext uri="{FF2B5EF4-FFF2-40B4-BE49-F238E27FC236}">
                <a16:creationId xmlns:a16="http://schemas.microsoft.com/office/drawing/2014/main" id="{0A5AD4C3-350E-41B2-ACD6-7D138D527EFD}"/>
              </a:ext>
            </a:extLst>
          </p:cNvPr>
          <p:cNvSpPr>
            <a:spLocks noGrp="1"/>
          </p:cNvSpPr>
          <p:nvPr>
            <p:ph type="body" sz="quarter" idx="11"/>
          </p:nvPr>
        </p:nvSpPr>
        <p:spPr>
          <a:xfrm>
            <a:off x="429827" y="1171852"/>
            <a:ext cx="6148526" cy="4128811"/>
          </a:xfrm>
        </p:spPr>
        <p:txBody>
          <a:bodyPr>
            <a:noAutofit/>
          </a:bodyPr>
          <a:lstStyle/>
          <a:p>
            <a:pPr marL="0" indent="0">
              <a:buNone/>
            </a:pPr>
            <a:r>
              <a:rPr lang="fi-FI" sz="2200" dirty="0"/>
              <a:t>Keräykset</a:t>
            </a:r>
          </a:p>
          <a:p>
            <a:r>
              <a:rPr lang="fi-FI" sz="2200" dirty="0"/>
              <a:t>Nälkäpäivä 24</a:t>
            </a:r>
            <a:r>
              <a:rPr lang="fi-FI" sz="2200"/>
              <a:t>.–26.9.2026</a:t>
            </a:r>
            <a:endParaRPr lang="fi-FI" sz="2200" dirty="0"/>
          </a:p>
          <a:p>
            <a:r>
              <a:rPr lang="fi-FI" sz="2200" dirty="0"/>
              <a:t>Hätäapukeräykset (määritelty kohde)</a:t>
            </a:r>
          </a:p>
          <a:p>
            <a:pPr marL="0" indent="0">
              <a:buNone/>
            </a:pPr>
            <a:endParaRPr lang="fi-FI" sz="900" dirty="0"/>
          </a:p>
          <a:p>
            <a:pPr marL="0" indent="0">
              <a:buNone/>
            </a:pPr>
            <a:r>
              <a:rPr lang="fi-FI" sz="2200" dirty="0"/>
              <a:t>Katastrofirahasto</a:t>
            </a:r>
          </a:p>
          <a:p>
            <a:r>
              <a:rPr lang="fi-FI" sz="2200" dirty="0"/>
              <a:t>Mahdollistaa nopean ja tehokkaan avun</a:t>
            </a:r>
          </a:p>
          <a:p>
            <a:endParaRPr lang="fi-FI" sz="500" dirty="0"/>
          </a:p>
          <a:p>
            <a:pPr marL="0" indent="0">
              <a:buNone/>
            </a:pPr>
            <a:r>
              <a:rPr lang="fi-FI" sz="2200" dirty="0"/>
              <a:t>Kansainvälinen apu</a:t>
            </a:r>
          </a:p>
          <a:p>
            <a:r>
              <a:rPr lang="en-US" sz="2200" dirty="0" err="1"/>
              <a:t>Avustustarvikkeet</a:t>
            </a:r>
            <a:r>
              <a:rPr lang="en-US" sz="2200" dirty="0"/>
              <a:t>, </a:t>
            </a:r>
            <a:r>
              <a:rPr lang="en-US" sz="2200" dirty="0" err="1"/>
              <a:t>kehitysyhteistyö</a:t>
            </a:r>
            <a:r>
              <a:rPr lang="en-US" sz="2200" dirty="0"/>
              <a:t>, </a:t>
            </a:r>
            <a:r>
              <a:rPr lang="en-US" sz="2200" dirty="0" err="1"/>
              <a:t>avustustyöntekijät</a:t>
            </a:r>
            <a:endParaRPr lang="en-US" sz="2200" dirty="0"/>
          </a:p>
          <a:p>
            <a:r>
              <a:rPr lang="en-US" sz="2200" dirty="0" err="1"/>
              <a:t>Yhteistyö</a:t>
            </a:r>
            <a:r>
              <a:rPr lang="en-US" sz="2200" dirty="0"/>
              <a:t> </a:t>
            </a:r>
            <a:r>
              <a:rPr lang="en-US" sz="2200" dirty="0" err="1"/>
              <a:t>paikallisen</a:t>
            </a:r>
            <a:r>
              <a:rPr lang="en-US" sz="2200" dirty="0"/>
              <a:t> </a:t>
            </a:r>
            <a:r>
              <a:rPr lang="en-US" sz="2200" dirty="0" err="1"/>
              <a:t>Punaisen</a:t>
            </a:r>
            <a:r>
              <a:rPr lang="en-US" sz="2200" dirty="0"/>
              <a:t> </a:t>
            </a:r>
            <a:r>
              <a:rPr lang="en-US" sz="2200" dirty="0" err="1"/>
              <a:t>Ristin</a:t>
            </a:r>
            <a:r>
              <a:rPr lang="en-US" sz="2200" dirty="0"/>
              <a:t> tai </a:t>
            </a:r>
            <a:r>
              <a:rPr lang="en-US" sz="2200" dirty="0" err="1"/>
              <a:t>Punaisen</a:t>
            </a:r>
            <a:r>
              <a:rPr lang="en-US" sz="2200" dirty="0"/>
              <a:t> </a:t>
            </a:r>
            <a:r>
              <a:rPr lang="en-US" sz="2200" dirty="0" err="1"/>
              <a:t>Puolikuun</a:t>
            </a:r>
            <a:r>
              <a:rPr lang="en-US" sz="2200" dirty="0"/>
              <a:t> </a:t>
            </a:r>
            <a:r>
              <a:rPr lang="en-US" sz="2200" dirty="0" err="1"/>
              <a:t>yhdistyksen</a:t>
            </a:r>
            <a:r>
              <a:rPr lang="en-US" sz="2200" dirty="0"/>
              <a:t> </a:t>
            </a:r>
            <a:r>
              <a:rPr lang="en-US" sz="2200" dirty="0" err="1"/>
              <a:t>kanssa</a:t>
            </a:r>
            <a:endParaRPr lang="en-US" sz="2200" dirty="0"/>
          </a:p>
        </p:txBody>
      </p:sp>
      <p:pic>
        <p:nvPicPr>
          <p:cNvPr id="7" name="Picture 6" descr="Punaisen Ristin vapaaehtoiset kantavat laatikossa avustustarvikkeita evakointiteltassa.">
            <a:extLst>
              <a:ext uri="{FF2B5EF4-FFF2-40B4-BE49-F238E27FC236}">
                <a16:creationId xmlns:a16="http://schemas.microsoft.com/office/drawing/2014/main" id="{398B023F-E895-4883-AB26-1B2CD66A208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32387" y="1092097"/>
            <a:ext cx="5814612" cy="4811553"/>
          </a:xfrm>
          <a:prstGeom prst="rect">
            <a:avLst/>
          </a:prstGeom>
        </p:spPr>
      </p:pic>
      <p:sp>
        <p:nvSpPr>
          <p:cNvPr id="8" name="TextBox 7">
            <a:extLst>
              <a:ext uri="{FF2B5EF4-FFF2-40B4-BE49-F238E27FC236}">
                <a16:creationId xmlns:a16="http://schemas.microsoft.com/office/drawing/2014/main" id="{113BF993-43A4-4F70-ACCD-6255A354573D}"/>
              </a:ext>
            </a:extLst>
          </p:cNvPr>
          <p:cNvSpPr txBox="1"/>
          <p:nvPr/>
        </p:nvSpPr>
        <p:spPr>
          <a:xfrm>
            <a:off x="6232387" y="5635098"/>
            <a:ext cx="3808218" cy="261610"/>
          </a:xfrm>
          <a:prstGeom prst="rect">
            <a:avLst/>
          </a:prstGeom>
          <a:noFill/>
        </p:spPr>
        <p:txBody>
          <a:bodyPr wrap="square" rtlCol="0">
            <a:spAutoFit/>
          </a:bodyPr>
          <a:lstStyle/>
          <a:p>
            <a:r>
              <a:rPr lang="fi-FI" sz="1100" dirty="0">
                <a:solidFill>
                  <a:schemeClr val="bg1"/>
                </a:solidFill>
              </a:rPr>
              <a:t>Kuvaaja: Ibrahim Malla</a:t>
            </a:r>
          </a:p>
        </p:txBody>
      </p:sp>
    </p:spTree>
    <p:extLst>
      <p:ext uri="{BB962C8B-B14F-4D97-AF65-F5344CB8AC3E}">
        <p14:creationId xmlns:p14="http://schemas.microsoft.com/office/powerpoint/2010/main" val="129519095"/>
      </p:ext>
    </p:extLst>
  </p:cSld>
  <p:clrMapOvr>
    <a:masterClrMapping/>
  </p:clrMapOvr>
</p:sld>
</file>

<file path=ppt/theme/theme1.xml><?xml version="1.0" encoding="utf-8"?>
<a:theme xmlns:a="http://schemas.openxmlformats.org/drawingml/2006/main" name="SPR">
  <a:themeElements>
    <a:clrScheme name="Custom 3">
      <a:dk1>
        <a:srgbClr val="000000"/>
      </a:dk1>
      <a:lt1>
        <a:srgbClr val="FFFFFF"/>
      </a:lt1>
      <a:dk2>
        <a:srgbClr val="C3DFF6"/>
      </a:dk2>
      <a:lt2>
        <a:srgbClr val="56A0D3"/>
      </a:lt2>
      <a:accent1>
        <a:srgbClr val="F00000"/>
      </a:accent1>
      <a:accent2>
        <a:srgbClr val="D7D7D7"/>
      </a:accent2>
      <a:accent3>
        <a:srgbClr val="9F9FA3"/>
      </a:accent3>
      <a:accent4>
        <a:srgbClr val="6D6E70"/>
      </a:accent4>
      <a:accent5>
        <a:srgbClr val="E2D7AC"/>
      </a:accent5>
      <a:accent6>
        <a:srgbClr val="566979"/>
      </a:accent6>
      <a:hlink>
        <a:srgbClr val="004B79"/>
      </a:hlink>
      <a:folHlink>
        <a:srgbClr val="7F18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R">
  <a:themeElements>
    <a:clrScheme name="Custom 3">
      <a:dk1>
        <a:srgbClr val="000000"/>
      </a:dk1>
      <a:lt1>
        <a:srgbClr val="FFFFFF"/>
      </a:lt1>
      <a:dk2>
        <a:srgbClr val="C3DFF6"/>
      </a:dk2>
      <a:lt2>
        <a:srgbClr val="56A0D3"/>
      </a:lt2>
      <a:accent1>
        <a:srgbClr val="F00000"/>
      </a:accent1>
      <a:accent2>
        <a:srgbClr val="D7D7D7"/>
      </a:accent2>
      <a:accent3>
        <a:srgbClr val="9F9FA3"/>
      </a:accent3>
      <a:accent4>
        <a:srgbClr val="6D6E70"/>
      </a:accent4>
      <a:accent5>
        <a:srgbClr val="E2D7AC"/>
      </a:accent5>
      <a:accent6>
        <a:srgbClr val="566979"/>
      </a:accent6>
      <a:hlink>
        <a:srgbClr val="004B79"/>
      </a:hlink>
      <a:folHlink>
        <a:srgbClr val="7F18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C4AF8E115503A41B1F73A4E8742CF48" ma:contentTypeVersion="16" ma:contentTypeDescription="Skapa ett nytt dokument." ma:contentTypeScope="" ma:versionID="c1536d2cd226e0eb09933236688e4cde">
  <xsd:schema xmlns:xsd="http://www.w3.org/2001/XMLSchema" xmlns:xs="http://www.w3.org/2001/XMLSchema" xmlns:p="http://schemas.microsoft.com/office/2006/metadata/properties" xmlns:ns2="a423d8a1-1dfd-431d-9d42-c43e48954a01" xmlns:ns3="ff6eab14-0052-46e5-84fc-34a6563664bc" targetNamespace="http://schemas.microsoft.com/office/2006/metadata/properties" ma:root="true" ma:fieldsID="5f33572a95947ed795418d07c292922e" ns2:_="" ns3:_="">
    <xsd:import namespace="a423d8a1-1dfd-431d-9d42-c43e48954a01"/>
    <xsd:import namespace="ff6eab14-0052-46e5-84fc-34a6563664b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23d8a1-1dfd-431d-9d42-c43e48954a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96f175c9-e67d-4b16-ad58-edcda44168a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f6eab14-0052-46e5-84fc-34a6563664bc"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e0a1ed70-7dc7-4e62-8f9e-7e197e77e799}" ma:internalName="TaxCatchAll" ma:showField="CatchAllData" ma:web="ff6eab14-0052-46e5-84fc-34a6563664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423d8a1-1dfd-431d-9d42-c43e48954a01">
      <Terms xmlns="http://schemas.microsoft.com/office/infopath/2007/PartnerControls"/>
    </lcf76f155ced4ddcb4097134ff3c332f>
    <TaxCatchAll xmlns="ff6eab14-0052-46e5-84fc-34a6563664bc" xsi:nil="true"/>
  </documentManagement>
</p:properties>
</file>

<file path=customXml/itemProps1.xml><?xml version="1.0" encoding="utf-8"?>
<ds:datastoreItem xmlns:ds="http://schemas.openxmlformats.org/officeDocument/2006/customXml" ds:itemID="{750FD320-783D-4116-9177-05DCCBC560BB}">
  <ds:schemaRefs>
    <ds:schemaRef ds:uri="http://schemas.microsoft.com/sharepoint/v3/contenttype/forms"/>
  </ds:schemaRefs>
</ds:datastoreItem>
</file>

<file path=customXml/itemProps2.xml><?xml version="1.0" encoding="utf-8"?>
<ds:datastoreItem xmlns:ds="http://schemas.openxmlformats.org/officeDocument/2006/customXml" ds:itemID="{EA1D7A54-3C92-4766-8DE1-EF4AD18D937E}">
  <ds:schemaRefs>
    <ds:schemaRef ds:uri="a423d8a1-1dfd-431d-9d42-c43e48954a01"/>
    <ds:schemaRef ds:uri="ff6eab14-0052-46e5-84fc-34a6563664b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87D2D50-C5FB-4C7D-9DC5-A7B5D19E56D3}">
  <ds:schemaRefs>
    <ds:schemaRef ds:uri="http://purl.org/dc/dcmitype/"/>
    <ds:schemaRef ds:uri="http://schemas.openxmlformats.org/package/2006/metadata/core-properties"/>
    <ds:schemaRef ds:uri="http://schemas.microsoft.com/office/2006/documentManagement/types"/>
    <ds:schemaRef ds:uri="http://purl.org/dc/elements/1.1/"/>
    <ds:schemaRef ds:uri="a423d8a1-1dfd-431d-9d42-c43e48954a01"/>
    <ds:schemaRef ds:uri="http://schemas.microsoft.com/office/infopath/2007/PartnerControls"/>
    <ds:schemaRef ds:uri="ff6eab14-0052-46e5-84fc-34a6563664bc"/>
    <ds:schemaRef ds:uri="http://www.w3.org/XML/1998/namespace"/>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279</TotalTime>
  <Words>2262</Words>
  <Application>Microsoft Office PowerPoint</Application>
  <PresentationFormat>Laajakuva</PresentationFormat>
  <Paragraphs>266</Paragraphs>
  <Slides>21</Slides>
  <Notes>19</Notes>
  <HiddenSlides>0</HiddenSlides>
  <MMClips>0</MMClips>
  <ScaleCrop>false</ScaleCrop>
  <HeadingPairs>
    <vt:vector size="6" baseType="variant">
      <vt:variant>
        <vt:lpstr>Käytetyt fontit</vt:lpstr>
      </vt:variant>
      <vt:variant>
        <vt:i4>8</vt:i4>
      </vt:variant>
      <vt:variant>
        <vt:lpstr>Teema</vt:lpstr>
      </vt:variant>
      <vt:variant>
        <vt:i4>2</vt:i4>
      </vt:variant>
      <vt:variant>
        <vt:lpstr>Dian otsikot</vt:lpstr>
      </vt:variant>
      <vt:variant>
        <vt:i4>21</vt:i4>
      </vt:variant>
    </vt:vector>
  </HeadingPairs>
  <TitlesOfParts>
    <vt:vector size="31" baseType="lpstr">
      <vt:lpstr>Arial</vt:lpstr>
      <vt:lpstr>Calibri</vt:lpstr>
      <vt:lpstr>Calibri Light</vt:lpstr>
      <vt:lpstr>Georgia</vt:lpstr>
      <vt:lpstr>SignaColumn-Black</vt:lpstr>
      <vt:lpstr>Times</vt:lpstr>
      <vt:lpstr>Verdana</vt:lpstr>
      <vt:lpstr>Wingdings</vt:lpstr>
      <vt:lpstr>SPR</vt:lpstr>
      <vt:lpstr>SPR</vt:lpstr>
      <vt:lpstr>Tervetuloa mukaan avun ketjuun! </vt:lpstr>
      <vt:lpstr>Punainen Risti</vt:lpstr>
      <vt:lpstr>Punainen Risti toimii kaikkialla</vt:lpstr>
      <vt:lpstr>Periaatteet  </vt:lpstr>
      <vt:lpstr>Punainen Risti on riippumaton ja puolueeton</vt:lpstr>
      <vt:lpstr>Näin Suomen Punainen Risti toimii</vt:lpstr>
      <vt:lpstr>Valmius ja varautuminen  </vt:lpstr>
      <vt:lpstr>Kuvia vapaaehtoisista toimissaan</vt:lpstr>
      <vt:lpstr>Apu käytännössä – mitä me teemme?</vt:lpstr>
      <vt:lpstr>Apu kotimaan onnettomuuksissa ja kriiseissä</vt:lpstr>
      <vt:lpstr>Vapaaehtoisena voi toimia monella tapaa</vt:lpstr>
      <vt:lpstr>Mitä meidän osastossa voi tehdä? </vt:lpstr>
      <vt:lpstr>Mitä meidän osastossa voi tehdä? </vt:lpstr>
      <vt:lpstr>Mitä meidän osastossa voi tehdä?</vt:lpstr>
      <vt:lpstr>Kuka on vapaaehtoinen?</vt:lpstr>
      <vt:lpstr>Vapaaehtoisena</vt:lpstr>
      <vt:lpstr>Vapaaehtoisena osallistut koulutuksiin</vt:lpstr>
      <vt:lpstr>Jäsenenä olet auttaja</vt:lpstr>
      <vt:lpstr>Jäsen – vaikka periaatteesta</vt:lpstr>
      <vt:lpstr>Olethan sinä jo Omassa? </vt:lpstr>
      <vt:lpstr>Tervetuloa mukaan toimintaan!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Salminen Tuuli</dc:creator>
  <cp:lastModifiedBy>Manninen Ilona</cp:lastModifiedBy>
  <cp:revision>6</cp:revision>
  <dcterms:created xsi:type="dcterms:W3CDTF">2022-01-20T10:13:04Z</dcterms:created>
  <dcterms:modified xsi:type="dcterms:W3CDTF">2026-03-24T12:26:55Z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0x010100BC4AF8E115503A41B1F73A4E8742CF48</vt:lpwstr>
  </property>
  <property fmtid="{D5CDD505-2E9C-101B-9397-08002B2CF9AE}" pid="3" name="MediaServiceImageTags">
    <vt:lpwstr/>
  </property>
</Properties>
</file>