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4" r:id="rId4"/>
    <p:sldMasterId id="2147483705" r:id="rId5"/>
  </p:sldMasterIdLst>
  <p:notesMasterIdLst>
    <p:notesMasterId r:id="rId29"/>
  </p:notesMasterIdLst>
  <p:sldIdLst>
    <p:sldId id="2050097297" r:id="rId6"/>
    <p:sldId id="2050097298" r:id="rId7"/>
    <p:sldId id="294" r:id="rId8"/>
    <p:sldId id="356" r:id="rId9"/>
    <p:sldId id="2050097127" r:id="rId10"/>
    <p:sldId id="449" r:id="rId11"/>
    <p:sldId id="2050097295" r:id="rId12"/>
    <p:sldId id="2050097274" r:id="rId13"/>
    <p:sldId id="2050097280" r:id="rId14"/>
    <p:sldId id="2050097291" r:id="rId15"/>
    <p:sldId id="2050097271" r:id="rId16"/>
    <p:sldId id="2050097282" r:id="rId17"/>
    <p:sldId id="2050097158" r:id="rId18"/>
    <p:sldId id="2050097294" r:id="rId19"/>
    <p:sldId id="330" r:id="rId20"/>
    <p:sldId id="2050097283" r:id="rId21"/>
    <p:sldId id="304" r:id="rId22"/>
    <p:sldId id="2050097290" r:id="rId23"/>
    <p:sldId id="2050097289" r:id="rId24"/>
    <p:sldId id="2050097287" r:id="rId25"/>
    <p:sldId id="2050097285" r:id="rId26"/>
    <p:sldId id="2050097254" r:id="rId27"/>
    <p:sldId id="440" r:id="rId28"/>
  </p:sldIdLst>
  <p:sldSz cx="12192000" cy="6858000"/>
  <p:notesSz cx="9926638" cy="14301788"/>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E47A1A-40D8-D481-8D42-4A79F17E3B1B}" name="Ylipoussu Mimmu" initials="YM" userId="S::Mimmu.Ylipoussu@redcross.fi::118d5e35-f880-4d81-864f-d34a3c3c6882" providerId="AD"/>
  <p188:author id="{A310B221-A832-DD91-2657-70D3230728AF}" name="Ahonen Leila" initials="AL" userId="S::leila.ahonen@redcross.fi::343f69a9-35ff-408f-aa53-5a9cf2bcbccb" providerId="AD"/>
  <p188:author id="{6299D429-1248-1D39-7B82-CCB4316DDA9E}" name="Mattila Tommi" initials="" userId="S::Tommi.Mattila@redcross.fi::c1a84cbb-834f-4319-8641-3477d95c0ceb" providerId="AD"/>
  <p188:author id="{A78C6667-B3FD-841C-5EB5-89BE280FFD24}" name="Savolainen Pentti" initials="SP" userId="S::pentti.savolainen@redcross.fi::35f4a07f-75d4-431b-ba44-d5c5d7c7bdb5" providerId="AD"/>
  <p188:author id="{F788DB7C-C0E9-0460-72BD-B327CC4EAC68}" name="Mattila Tommi" initials="MT" userId="S::tommi.mattila@redcross.fi::c1a84cbb-834f-4319-8641-3477d95c0ceb" providerId="AD"/>
  <p188:author id="{3039D8C5-C044-C89D-1418-BF0CEC7DEF8A}" name="Ylipoussu Mimmu" initials="YM" userId="S::mimmu.ylipoussu@redcross.fi::118d5e35-f880-4d81-864f-d34a3c3c6882" providerId="AD"/>
  <p188:author id="{FC1F23CA-CF18-D31C-5245-D1495A8D1ABE}" name="Hanne-Miia Niemi" initials="HN" userId="S::hanne-miia.niemi@redcross.fi::9693fc45-8bd0-4080-932b-17ca7ee32546" providerId="AD"/>
  <p188:author id="{59E6EBDE-F5E9-1AC0-BB6B-2CDDAE5A2664}" name="Välimaa Marjut" initials="VM" userId="S::marjut.valimaa@redcross.fi::a9191dc5-e031-4bf7-9f5b-9565add5c977" providerId="AD"/>
  <p188:author id="{A667E7E5-81B3-D617-02E3-F7EBD1248D21}" name="Raivio Johanna" initials="RJ" userId="S::johanna.raivio@redcross.fi::70a17e87-e0c4-4d84-aef3-d1229a6b80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D7D7"/>
    <a:srgbClr val="BEA996"/>
    <a:srgbClr val="FF0000"/>
    <a:srgbClr val="7F18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537CD3-E73F-4552-9112-9D84D3FE52D8}" v="3" dt="2026-04-14T07:04:59.6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4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717573"/>
          </a:xfrm>
          <a:prstGeom prst="rect">
            <a:avLst/>
          </a:prstGeom>
        </p:spPr>
        <p:txBody>
          <a:bodyPr vert="horz" lIns="138440" tIns="69220" rIns="138440" bIns="69220" rtlCol="0"/>
          <a:lstStyle>
            <a:lvl1pPr algn="l">
              <a:defRPr sz="1800"/>
            </a:lvl1pPr>
          </a:lstStyle>
          <a:p>
            <a:endParaRPr lang="fi-FI"/>
          </a:p>
        </p:txBody>
      </p:sp>
      <p:sp>
        <p:nvSpPr>
          <p:cNvPr id="3" name="Date Placeholder 2"/>
          <p:cNvSpPr>
            <a:spLocks noGrp="1"/>
          </p:cNvSpPr>
          <p:nvPr>
            <p:ph type="dt" idx="1"/>
          </p:nvPr>
        </p:nvSpPr>
        <p:spPr>
          <a:xfrm>
            <a:off x="5622798" y="0"/>
            <a:ext cx="4301543" cy="717573"/>
          </a:xfrm>
          <a:prstGeom prst="rect">
            <a:avLst/>
          </a:prstGeom>
        </p:spPr>
        <p:txBody>
          <a:bodyPr vert="horz" lIns="138440" tIns="69220" rIns="138440" bIns="69220" rtlCol="0"/>
          <a:lstStyle>
            <a:lvl1pPr algn="r">
              <a:defRPr sz="1800"/>
            </a:lvl1pPr>
          </a:lstStyle>
          <a:p>
            <a:fld id="{F1586ED7-E594-284A-BCB0-7DD2E0F5F816}" type="datetimeFigureOut">
              <a:rPr lang="fi-FI" smtClean="0"/>
              <a:t>14.4.2026</a:t>
            </a:fld>
            <a:endParaRPr lang="fi-FI"/>
          </a:p>
        </p:txBody>
      </p:sp>
      <p:sp>
        <p:nvSpPr>
          <p:cNvPr id="4" name="Slide Image Placeholder 3"/>
          <p:cNvSpPr>
            <a:spLocks noGrp="1" noRot="1" noChangeAspect="1"/>
          </p:cNvSpPr>
          <p:nvPr>
            <p:ph type="sldImg" idx="2"/>
          </p:nvPr>
        </p:nvSpPr>
        <p:spPr>
          <a:xfrm>
            <a:off x="673100" y="1787525"/>
            <a:ext cx="8580438" cy="4827588"/>
          </a:xfrm>
          <a:prstGeom prst="rect">
            <a:avLst/>
          </a:prstGeom>
          <a:noFill/>
          <a:ln w="12700">
            <a:solidFill>
              <a:prstClr val="black"/>
            </a:solidFill>
          </a:ln>
        </p:spPr>
        <p:txBody>
          <a:bodyPr vert="horz" lIns="138440" tIns="69220" rIns="138440" bIns="69220" rtlCol="0" anchor="ctr"/>
          <a:lstStyle/>
          <a:p>
            <a:endParaRPr lang="fi-FI"/>
          </a:p>
        </p:txBody>
      </p:sp>
      <p:sp>
        <p:nvSpPr>
          <p:cNvPr id="5" name="Notes Placeholder 4"/>
          <p:cNvSpPr>
            <a:spLocks noGrp="1"/>
          </p:cNvSpPr>
          <p:nvPr>
            <p:ph type="body" sz="quarter" idx="3"/>
          </p:nvPr>
        </p:nvSpPr>
        <p:spPr>
          <a:xfrm>
            <a:off x="992664" y="6882735"/>
            <a:ext cx="7941310" cy="5631329"/>
          </a:xfrm>
          <a:prstGeom prst="rect">
            <a:avLst/>
          </a:prstGeom>
        </p:spPr>
        <p:txBody>
          <a:bodyPr vert="horz" lIns="138440" tIns="69220" rIns="138440" bIns="692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13584217"/>
            <a:ext cx="4301543" cy="717572"/>
          </a:xfrm>
          <a:prstGeom prst="rect">
            <a:avLst/>
          </a:prstGeom>
        </p:spPr>
        <p:txBody>
          <a:bodyPr vert="horz" lIns="138440" tIns="69220" rIns="138440" bIns="69220" rtlCol="0" anchor="b"/>
          <a:lstStyle>
            <a:lvl1pPr algn="l">
              <a:defRPr sz="1800"/>
            </a:lvl1pPr>
          </a:lstStyle>
          <a:p>
            <a:endParaRPr lang="fi-FI"/>
          </a:p>
        </p:txBody>
      </p:sp>
      <p:sp>
        <p:nvSpPr>
          <p:cNvPr id="7" name="Slide Number Placeholder 6"/>
          <p:cNvSpPr>
            <a:spLocks noGrp="1"/>
          </p:cNvSpPr>
          <p:nvPr>
            <p:ph type="sldNum" sz="quarter" idx="5"/>
          </p:nvPr>
        </p:nvSpPr>
        <p:spPr>
          <a:xfrm>
            <a:off x="5622798" y="13584217"/>
            <a:ext cx="4301543" cy="717572"/>
          </a:xfrm>
          <a:prstGeom prst="rect">
            <a:avLst/>
          </a:prstGeom>
        </p:spPr>
        <p:txBody>
          <a:bodyPr vert="horz" lIns="138440" tIns="69220" rIns="138440" bIns="69220" rtlCol="0" anchor="b"/>
          <a:lstStyle>
            <a:lvl1pPr algn="r">
              <a:defRPr sz="1800"/>
            </a:lvl1pPr>
          </a:lstStyle>
          <a:p>
            <a:fld id="{D9D1C9AF-C8A2-E248-9C2D-AAFE8E0C60B5}" type="slidenum">
              <a:rPr lang="fi-FI" smtClean="0"/>
              <a:t>‹#›</a:t>
            </a:fld>
            <a:endParaRPr lang="fi-FI"/>
          </a:p>
        </p:txBody>
      </p:sp>
    </p:spTree>
    <p:extLst>
      <p:ext uri="{BB962C8B-B14F-4D97-AF65-F5344CB8AC3E}">
        <p14:creationId xmlns:p14="http://schemas.microsoft.com/office/powerpoint/2010/main" val="3630937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890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D9D1C9AF-C8A2-E248-9C2D-AAFE8E0C60B5}" type="slidenum">
              <a:rPr lang="fi-FI" smtClean="0"/>
              <a:t>23</a:t>
            </a:fld>
            <a:endParaRPr lang="fi-FI"/>
          </a:p>
        </p:txBody>
      </p:sp>
    </p:spTree>
    <p:extLst>
      <p:ext uri="{BB962C8B-B14F-4D97-AF65-F5344CB8AC3E}">
        <p14:creationId xmlns:p14="http://schemas.microsoft.com/office/powerpoint/2010/main" val="2482058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D9D1C9AF-C8A2-E248-9C2D-AAFE8E0C60B5}" type="slidenum">
              <a:rPr lang="fi-FI" smtClean="0"/>
              <a:t>4</a:t>
            </a:fld>
            <a:endParaRPr lang="fi-FI"/>
          </a:p>
        </p:txBody>
      </p:sp>
    </p:spTree>
    <p:extLst>
      <p:ext uri="{BB962C8B-B14F-4D97-AF65-F5344CB8AC3E}">
        <p14:creationId xmlns:p14="http://schemas.microsoft.com/office/powerpoint/2010/main" val="3212055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sz="1800" u="sng">
              <a:solidFill>
                <a:srgbClr val="0563C1"/>
              </a:solidFill>
              <a:effectLst/>
              <a:latin typeface="Arial" panose="020B0604020202020204" pitchFamily="34" charset="0"/>
            </a:endParaRP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739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GB" dirty="0"/>
          </a:p>
        </p:txBody>
      </p:sp>
      <p:sp>
        <p:nvSpPr>
          <p:cNvPr id="4" name="Dian numeron paikkamerkki 3"/>
          <p:cNvSpPr>
            <a:spLocks noGrp="1"/>
          </p:cNvSpPr>
          <p:nvPr>
            <p:ph type="sldNum" sz="quarter" idx="5"/>
          </p:nvPr>
        </p:nvSpPr>
        <p:spPr/>
        <p:txBody>
          <a:bodyPr/>
          <a:lstStyle/>
          <a:p>
            <a:fld id="{D9D1C9AF-C8A2-E248-9C2D-AAFE8E0C60B5}" type="slidenum">
              <a:rPr lang="fi-FI" smtClean="0"/>
              <a:t>6</a:t>
            </a:fld>
            <a:endParaRPr lang="fi-FI"/>
          </a:p>
        </p:txBody>
      </p:sp>
    </p:spTree>
    <p:extLst>
      <p:ext uri="{BB962C8B-B14F-4D97-AF65-F5344CB8AC3E}">
        <p14:creationId xmlns:p14="http://schemas.microsoft.com/office/powerpoint/2010/main" val="822135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GB"/>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126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Päätavoite 2 jakaantuu kolmeen teemalliseen kokonaisuuteen, joita ovat:</a:t>
            </a:r>
          </a:p>
          <a:p>
            <a:r>
              <a:rPr lang="fi-FI"/>
              <a:t>- Osallisuus ja yhteistyö</a:t>
            </a:r>
          </a:p>
          <a:p>
            <a:r>
              <a:rPr lang="fi-FI"/>
              <a:t>- Yksinäisyystyö ja psykososiaalinen tuki</a:t>
            </a:r>
          </a:p>
          <a:p>
            <a:r>
              <a:rPr lang="fi-FI"/>
              <a:t>- Terveys ja auttamisvalmius</a:t>
            </a:r>
          </a:p>
          <a:p>
            <a:endParaRPr lang="fi-FI"/>
          </a:p>
          <a:p>
            <a:r>
              <a:rPr lang="fi-FI"/>
              <a:t>Tarkennuksia on käsitelty yhdessä piirien asiantuntijoiden kanssa toimialoittain ja erilaisissa työryhmissä.</a:t>
            </a:r>
          </a:p>
        </p:txBody>
      </p:sp>
      <p:sp>
        <p:nvSpPr>
          <p:cNvPr id="4" name="Slide Number Placeholder 3"/>
          <p:cNvSpPr>
            <a:spLocks noGrp="1"/>
          </p:cNvSpPr>
          <p:nvPr>
            <p:ph type="sldNum" sz="quarter" idx="5"/>
          </p:nvPr>
        </p:nvSpPr>
        <p:spPr/>
        <p:txBody>
          <a:bodyPr/>
          <a:lstStyle/>
          <a:p>
            <a:fld id="{76D38B2D-E0F6-480A-95ED-8E367AAD1513}" type="slidenum">
              <a:rPr lang="fi-FI" smtClean="0"/>
              <a:t>11</a:t>
            </a:fld>
            <a:endParaRPr lang="fi-FI"/>
          </a:p>
        </p:txBody>
      </p:sp>
    </p:spTree>
    <p:extLst>
      <p:ext uri="{BB962C8B-B14F-4D97-AF65-F5344CB8AC3E}">
        <p14:creationId xmlns:p14="http://schemas.microsoft.com/office/powerpoint/2010/main" val="2433879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76D38B2D-E0F6-480A-95ED-8E367AAD1513}" type="slidenum">
              <a:rPr lang="fi-FI" smtClean="0"/>
              <a:t>13</a:t>
            </a:fld>
            <a:endParaRPr lang="fi-FI"/>
          </a:p>
        </p:txBody>
      </p:sp>
    </p:spTree>
    <p:extLst>
      <p:ext uri="{BB962C8B-B14F-4D97-AF65-F5344CB8AC3E}">
        <p14:creationId xmlns:p14="http://schemas.microsoft.com/office/powerpoint/2010/main" val="510552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84402">
              <a:defRPr/>
            </a:pPr>
            <a:r>
              <a:rPr lang="fi-FI" err="1"/>
              <a:t>Otsikko｜päivämäärä</a:t>
            </a:r>
            <a:r>
              <a:rPr lang="fi-FI"/>
              <a:t> kohtaan voi kirjoittaa haluamansa tekstin </a:t>
            </a:r>
            <a:r>
              <a:rPr lang="fi-FI" err="1"/>
              <a:t>Slide</a:t>
            </a:r>
            <a:r>
              <a:rPr lang="fi-FI"/>
              <a:t> Master näkymässä:</a:t>
            </a:r>
            <a:br>
              <a:rPr lang="fi-FI"/>
            </a:br>
            <a:br>
              <a:rPr lang="fi-FI"/>
            </a:br>
            <a:r>
              <a:rPr lang="fi-FI"/>
              <a:t>Valitse: </a:t>
            </a:r>
            <a:r>
              <a:rPr lang="fi-FI" err="1"/>
              <a:t>View</a:t>
            </a:r>
            <a:r>
              <a:rPr lang="fi-FI"/>
              <a:t> -&gt; </a:t>
            </a:r>
            <a:r>
              <a:rPr lang="fi-FI" err="1"/>
              <a:t>Slide</a:t>
            </a:r>
            <a:r>
              <a:rPr lang="fi-FI"/>
              <a:t> Master tai Näytä -&gt; Dian Perustyyli</a:t>
            </a:r>
          </a:p>
          <a:p>
            <a:r>
              <a:rPr lang="fi-FI"/>
              <a:t> -&gt; Ja klikkaa tekstilaatikkoa ylimmän, eli isoimman </a:t>
            </a:r>
            <a:r>
              <a:rPr lang="fi-FI" err="1"/>
              <a:t>Slide</a:t>
            </a:r>
            <a:r>
              <a:rPr lang="fi-FI"/>
              <a:t> Master dian vasemmassa alakulmassa.</a:t>
            </a:r>
          </a:p>
          <a:p>
            <a:endParaRPr lang="fi-FI"/>
          </a:p>
          <a:p>
            <a:endParaRPr lang="fi-FI"/>
          </a:p>
        </p:txBody>
      </p:sp>
      <p:sp>
        <p:nvSpPr>
          <p:cNvPr id="4" name="Slide Number Placeholder 3"/>
          <p:cNvSpPr>
            <a:spLocks noGrp="1"/>
          </p:cNvSpPr>
          <p:nvPr>
            <p:ph type="sldNum" sz="quarter" idx="5"/>
          </p:nvPr>
        </p:nvSpPr>
        <p:spPr/>
        <p:txBody>
          <a:bodyPr/>
          <a:lstStyle/>
          <a:p>
            <a:fld id="{D9D1C9AF-C8A2-E248-9C2D-AAFE8E0C60B5}" type="slidenum">
              <a:rPr lang="fi-FI" smtClean="0"/>
              <a:t>17</a:t>
            </a:fld>
            <a:endParaRPr lang="fi-FI"/>
          </a:p>
        </p:txBody>
      </p:sp>
    </p:spTree>
    <p:extLst>
      <p:ext uri="{BB962C8B-B14F-4D97-AF65-F5344CB8AC3E}">
        <p14:creationId xmlns:p14="http://schemas.microsoft.com/office/powerpoint/2010/main" val="1860877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GB"/>
          </a:p>
        </p:txBody>
      </p:sp>
      <p:sp>
        <p:nvSpPr>
          <p:cNvPr id="4" name="Dian numeron paikkamerkki 3"/>
          <p:cNvSpPr>
            <a:spLocks noGrp="1"/>
          </p:cNvSpPr>
          <p:nvPr>
            <p:ph type="sldNum" sz="quarter" idx="5"/>
          </p:nvPr>
        </p:nvSpPr>
        <p:spPr/>
        <p:txBody>
          <a:bodyPr/>
          <a:lstStyle/>
          <a:p>
            <a:fld id="{D9D1C9AF-C8A2-E248-9C2D-AAFE8E0C60B5}" type="slidenum">
              <a:rPr lang="fi-FI" smtClean="0"/>
              <a:t>21</a:t>
            </a:fld>
            <a:endParaRPr lang="fi-FI"/>
          </a:p>
        </p:txBody>
      </p:sp>
    </p:spTree>
    <p:extLst>
      <p:ext uri="{BB962C8B-B14F-4D97-AF65-F5344CB8AC3E}">
        <p14:creationId xmlns:p14="http://schemas.microsoft.com/office/powerpoint/2010/main" val="2252239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KANSI">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4DE3F7-DC73-574E-BBEF-067A7B976E7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Click</a:t>
            </a:r>
            <a:r>
              <a:rPr lang="fi-FI"/>
              <a:t> </a:t>
            </a:r>
            <a:r>
              <a:rPr lang="fi-FI" noProof="0"/>
              <a:t>to</a:t>
            </a:r>
            <a:r>
              <a:rPr lang="fi-FI"/>
              <a:t> </a:t>
            </a:r>
            <a:r>
              <a:rPr lang="fi-FI" err="1"/>
              <a:t>edit</a:t>
            </a:r>
            <a:r>
              <a:rPr lang="fi-FI"/>
              <a:t> Master </a:t>
            </a:r>
            <a:r>
              <a:rPr lang="fi-FI" err="1"/>
              <a:t>subtitle</a:t>
            </a:r>
            <a:r>
              <a:rPr lang="fi-FI"/>
              <a:t> </a:t>
            </a:r>
            <a:r>
              <a:rPr lang="fi-FI" err="1"/>
              <a:t>style</a:t>
            </a:r>
            <a:endParaRPr lang="fi-FI"/>
          </a:p>
          <a:p>
            <a:pPr lvl="1"/>
            <a:endParaRPr lang="fi-FI"/>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Tree>
    <p:extLst>
      <p:ext uri="{BB962C8B-B14F-4D97-AF65-F5344CB8AC3E}">
        <p14:creationId xmlns:p14="http://schemas.microsoft.com/office/powerpoint/2010/main" val="1122291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OLMIIJAK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fi-FI" noProof="0"/>
              <a:t>Click to edit Master title style</a:t>
            </a:r>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2614705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OLMI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2072938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OLMIJAKO KÄYTTÖESIMERKK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4068763" y="0"/>
            <a:ext cx="4054475" cy="6858000"/>
          </a:xfrm>
        </p:spPr>
        <p:txBody>
          <a:bodyPr/>
          <a:lstStyle/>
          <a:p>
            <a:endParaRPr lang="fi-FI" noProof="0"/>
          </a:p>
        </p:txBody>
      </p:sp>
    </p:spTree>
    <p:extLst>
      <p:ext uri="{BB962C8B-B14F-4D97-AF65-F5344CB8AC3E}">
        <p14:creationId xmlns:p14="http://schemas.microsoft.com/office/powerpoint/2010/main" val="2502189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OLMIJAKO KÄYTTÖESIMERKKI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3588243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KOLMIJAKO KÄYTTÖESIMERKKI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88851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HTIA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6096000" y="0"/>
            <a:ext cx="6096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5562596"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62701" y="1483775"/>
            <a:ext cx="5562598"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2" name="Text Placeholder 1">
            <a:extLst>
              <a:ext uri="{FF2B5EF4-FFF2-40B4-BE49-F238E27FC236}">
                <a16:creationId xmlns:a16="http://schemas.microsoft.com/office/drawing/2014/main" id="{AD4942ED-FD87-973C-2410-2837EB2986E8}"/>
              </a:ext>
            </a:extLst>
          </p:cNvPr>
          <p:cNvSpPr>
            <a:spLocks noGrp="1"/>
          </p:cNvSpPr>
          <p:nvPr>
            <p:ph type="body" idx="15"/>
          </p:nvPr>
        </p:nvSpPr>
        <p:spPr>
          <a:xfrm>
            <a:off x="581026" y="1035699"/>
            <a:ext cx="4962524" cy="5226880"/>
          </a:xfrm>
        </p:spPr>
        <p:txBody>
          <a:bodyPr/>
          <a:lstStyle/>
          <a:p>
            <a:pPr>
              <a:lnSpc>
                <a:spcPct val="107000"/>
              </a:lnSpc>
              <a:spcAft>
                <a:spcPts val="800"/>
              </a:spcAft>
            </a:pPr>
            <a:r>
              <a:rPr lang="fi-FI" sz="1400">
                <a:effectLst/>
                <a:latin typeface="Arial" panose="020B0604020202020204" pitchFamily="34" charset="0"/>
                <a:ea typeface="Calibri" panose="020F0502020204030204" pitchFamily="34" charset="0"/>
              </a:rPr>
              <a:t>Suomen Punaisen Ristin Hämeen piirin toiminnassa vuonna 2023 korostuvat piirin kolme päätehtävää: auttamisvalmiuden varmistaminen, toimintaedellytyksistä huolehtiminen sekä hyvänä työnantajana toimiminen. </a:t>
            </a:r>
            <a:endParaRPr lang="en-FI" sz="1400">
              <a:effectLst/>
              <a:latin typeface="Arial" panose="020B0604020202020204" pitchFamily="34" charset="0"/>
              <a:ea typeface="Calibri" panose="020F0502020204030204" pitchFamily="34" charset="0"/>
            </a:endParaRPr>
          </a:p>
          <a:p>
            <a:pPr>
              <a:lnSpc>
                <a:spcPct val="107000"/>
              </a:lnSpc>
              <a:spcAft>
                <a:spcPts val="800"/>
              </a:spcAft>
            </a:pPr>
            <a:r>
              <a:rPr lang="fi-FI" sz="1400">
                <a:effectLst/>
                <a:latin typeface="Arial" panose="020B0604020202020204" pitchFamily="34" charset="0"/>
                <a:ea typeface="Calibri" panose="020F0502020204030204" pitchFamily="34" charset="0"/>
              </a:rPr>
              <a:t>Punainen Risti on valmiusorganisaatio, jonka tulee huolehtia kyvystään toimia erilaisissa onnettomuus- ja häiriötilanteissa tai poikkeusoloissa. Punaisen Ristin perustehtäviin kuuluu sekä oikeus että velvollisuus ihmisten auttamiseen em. tilanteissa. </a:t>
            </a:r>
          </a:p>
          <a:p>
            <a:pPr>
              <a:lnSpc>
                <a:spcPct val="107000"/>
              </a:lnSpc>
              <a:spcAft>
                <a:spcPts val="800"/>
              </a:spcAft>
            </a:pPr>
            <a:r>
              <a:rPr lang="fi-FI" sz="1400">
                <a:effectLst/>
                <a:latin typeface="Arial" panose="020B0604020202020204" pitchFamily="34" charset="0"/>
                <a:ea typeface="Calibri" panose="020F0502020204030204" pitchFamily="34" charset="0"/>
              </a:rPr>
              <a:t>Auttamisvalmiuden varmistamiseksi piiri tukee alueella toimivia osastoja ja vapaaehtoisia sekä huolehtii viranomaisten kanssa tehtävän yhteistyön sujuvuudesta ja sopimuksellisuudesta. Piirin toimintaedellytyksien kulmakiviä ovat resurssien riittävyys, hyvä talous, yhteistyö ja verkostoituminen eri tahojen kanssa sekä siitä huolehtiminen, että kansalaisilla on laaja luottamus Punaisen Ristin toimintaan alueella. Hämeen piiri on suuri työllistäjä ja sen tulee huolehtia hyvin työnantajavelvollisuuksistaan sekä toimia niin, että maine hyvänä työnantajana tunnustetaan ja työntekijöiden on hyvä työskennellä Hämeen piirissä.</a:t>
            </a:r>
            <a:endParaRPr lang="en-GB" sz="1400">
              <a:latin typeface="Arial" panose="020B0604020202020204" pitchFamily="34" charset="0"/>
            </a:endParaRPr>
          </a:p>
          <a:p>
            <a:pPr>
              <a:lnSpc>
                <a:spcPct val="107000"/>
              </a:lnSpc>
              <a:spcAft>
                <a:spcPts val="800"/>
              </a:spcAft>
            </a:pPr>
            <a:endParaRPr lang="en-FI" sz="140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492305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AHTIAJAKO KÄYTTÖESIMERKK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41334" y="0"/>
            <a:ext cx="613733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218104" y="1483775"/>
            <a:ext cx="5562764"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08646" y="-1"/>
            <a:ext cx="6137334" cy="6858000"/>
          </a:xfrm>
        </p:spPr>
        <p:txBody>
          <a:bodyPr/>
          <a:lstStyle/>
          <a:p>
            <a:endParaRPr lang="fi-FI" noProof="0"/>
          </a:p>
        </p:txBody>
      </p:sp>
    </p:spTree>
    <p:extLst>
      <p:ext uri="{BB962C8B-B14F-4D97-AF65-F5344CB8AC3E}">
        <p14:creationId xmlns:p14="http://schemas.microsoft.com/office/powerpoint/2010/main" val="769997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HTIAJAKO KÄYTTÖESIMERKKI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14104" y="1483776"/>
            <a:ext cx="5562764" cy="3395608"/>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6314104" y="5063883"/>
            <a:ext cx="5562764" cy="790817"/>
          </a:xfrm>
        </p:spPr>
        <p:txBody>
          <a:bodyPr anchor="t"/>
          <a:lstStyle>
            <a:lvl1pPr marL="0" indent="0">
              <a:buNone/>
              <a:defRPr sz="1500" b="1" i="0">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2543301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OKOKUV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B4A7CF-52A9-2744-A095-A908B8D40A6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Picture Placeholder 6">
            <a:extLst>
              <a:ext uri="{FF2B5EF4-FFF2-40B4-BE49-F238E27FC236}">
                <a16:creationId xmlns:a16="http://schemas.microsoft.com/office/drawing/2014/main" id="{64347C94-D7F6-5149-B2B6-878580DA36DA}"/>
              </a:ext>
            </a:extLst>
          </p:cNvPr>
          <p:cNvSpPr>
            <a:spLocks noGrp="1"/>
          </p:cNvSpPr>
          <p:nvPr>
            <p:ph type="pic" sz="quarter" idx="10"/>
          </p:nvPr>
        </p:nvSpPr>
        <p:spPr>
          <a:xfrm>
            <a:off x="0" y="0"/>
            <a:ext cx="12192000" cy="6858000"/>
          </a:xfrm>
        </p:spPr>
        <p:txBody>
          <a:bodyPr/>
          <a:lstStyle/>
          <a:p>
            <a:endParaRPr lang="fi-FI"/>
          </a:p>
        </p:txBody>
      </p:sp>
    </p:spTree>
    <p:extLst>
      <p:ext uri="{BB962C8B-B14F-4D97-AF65-F5344CB8AC3E}">
        <p14:creationId xmlns:p14="http://schemas.microsoft.com/office/powerpoint/2010/main" val="1958522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UVA KUVATEKSTILLÄ">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2CC56C-5124-B44F-BB14-8E822851C08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12192000" cy="5919788"/>
          </a:xfrm>
        </p:spPr>
        <p:txBody>
          <a:bodyPr/>
          <a:lstStyle/>
          <a:p>
            <a:endParaRPr lang="fi-FI"/>
          </a:p>
        </p:txBody>
      </p:sp>
    </p:spTree>
    <p:extLst>
      <p:ext uri="{BB962C8B-B14F-4D97-AF65-F5344CB8AC3E}">
        <p14:creationId xmlns:p14="http://schemas.microsoft.com/office/powerpoint/2010/main" val="531594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NSI OMA KUVAVALINTA">
    <p:spTree>
      <p:nvGrpSpPr>
        <p:cNvPr id="1" name=""/>
        <p:cNvGrpSpPr/>
        <p:nvPr/>
      </p:nvGrpSpPr>
      <p:grpSpPr>
        <a:xfrm>
          <a:off x="0" y="0"/>
          <a:ext cx="0" cy="0"/>
          <a:chOff x="0" y="0"/>
          <a:chExt cx="0" cy="0"/>
        </a:xfrm>
      </p:grpSpPr>
      <p:pic>
        <p:nvPicPr>
          <p:cNvPr id="14" name="Picture 13" descr="A group of people walking on a dirt path&#10;&#10;Description automatically generated with medium confidence">
            <a:extLst>
              <a:ext uri="{FF2B5EF4-FFF2-40B4-BE49-F238E27FC236}">
                <a16:creationId xmlns:a16="http://schemas.microsoft.com/office/drawing/2014/main" id="{BD2846D1-CA6C-3547-B194-4AB11C7E68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8191" cy="6858000"/>
          </a:xfrm>
          <a:prstGeom prst="rect">
            <a:avLst/>
          </a:prstGeom>
        </p:spPr>
      </p:pic>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2896"/>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034"/>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err="1"/>
              <a:t>Click</a:t>
            </a:r>
            <a:r>
              <a:rPr lang="fi-FI" noProof="0"/>
              <a:t> to </a:t>
            </a:r>
            <a:r>
              <a:rPr lang="fi-FI" noProof="0" err="1"/>
              <a:t>edit</a:t>
            </a:r>
            <a:r>
              <a:rPr lang="fi-FI" noProof="0"/>
              <a:t> Master </a:t>
            </a:r>
            <a:r>
              <a:rPr lang="fi-FI" noProof="0" err="1"/>
              <a:t>subtitle</a:t>
            </a:r>
            <a:r>
              <a:rPr lang="fi-FI" noProof="0"/>
              <a:t> </a:t>
            </a:r>
            <a:r>
              <a:rPr lang="fi-FI" noProof="0" err="1"/>
              <a:t>style</a:t>
            </a:r>
            <a:endParaRPr lang="fi-FI" noProof="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Tree>
    <p:extLst>
      <p:ext uri="{BB962C8B-B14F-4D97-AF65-F5344CB8AC3E}">
        <p14:creationId xmlns:p14="http://schemas.microsoft.com/office/powerpoint/2010/main" val="2785790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KSI KUVAA KUVATEKSTILLÄ">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15B939-FDDC-D043-B727-03F8A4AE38F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5951095" cy="5919788"/>
          </a:xfrm>
        </p:spPr>
        <p:txBody>
          <a:bodyPr/>
          <a:lstStyle/>
          <a:p>
            <a:endParaRPr lang="fi-FI"/>
          </a:p>
        </p:txBody>
      </p:sp>
      <p:sp>
        <p:nvSpPr>
          <p:cNvPr id="7" name="Picture Placeholder 9">
            <a:extLst>
              <a:ext uri="{FF2B5EF4-FFF2-40B4-BE49-F238E27FC236}">
                <a16:creationId xmlns:a16="http://schemas.microsoft.com/office/drawing/2014/main" id="{3688C02F-996C-014B-A63A-A5E9141B60C5}"/>
              </a:ext>
            </a:extLst>
          </p:cNvPr>
          <p:cNvSpPr>
            <a:spLocks noGrp="1"/>
          </p:cNvSpPr>
          <p:nvPr>
            <p:ph type="pic" sz="quarter" idx="15"/>
          </p:nvPr>
        </p:nvSpPr>
        <p:spPr>
          <a:xfrm>
            <a:off x="6086006" y="0"/>
            <a:ext cx="6096000" cy="5919788"/>
          </a:xfrm>
        </p:spPr>
        <p:txBody>
          <a:bodyPr/>
          <a:lstStyle/>
          <a:p>
            <a:endParaRPr lang="fi-FI"/>
          </a:p>
        </p:txBody>
      </p:sp>
    </p:spTree>
    <p:extLst>
      <p:ext uri="{BB962C8B-B14F-4D97-AF65-F5344CB8AC3E}">
        <p14:creationId xmlns:p14="http://schemas.microsoft.com/office/powerpoint/2010/main" val="2883073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INAUS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ACA1C-0C0D-034E-8DD7-F83206FDF18A}"/>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bg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a:p>
            <a:pPr lvl="1"/>
            <a:endParaRPr lang="en-GB"/>
          </a:p>
        </p:txBody>
      </p:sp>
    </p:spTree>
    <p:extLst>
      <p:ext uri="{BB962C8B-B14F-4D97-AF65-F5344CB8AC3E}">
        <p14:creationId xmlns:p14="http://schemas.microsoft.com/office/powerpoint/2010/main" val="3556509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INAUS BRÄNDIKUVALL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C869AD-BD96-C14A-AEB2-942F637BC6E2}"/>
              </a:ext>
            </a:extLst>
          </p:cNvPr>
          <p:cNvSpPr>
            <a:spLocks noGrp="1"/>
          </p:cNvSpPr>
          <p:nvPr>
            <p:ph type="pic" sz="quarter" idx="17"/>
          </p:nvPr>
        </p:nvSpPr>
        <p:spPr>
          <a:xfrm>
            <a:off x="0" y="0"/>
            <a:ext cx="12192000" cy="6858000"/>
          </a:xfrm>
        </p:spPr>
        <p:txBody>
          <a:bodyPr/>
          <a:lstStyle/>
          <a:p>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accent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accent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661983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ÄLILEHTI OTSIKK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7B409-AC43-514B-A8E4-5299EA481269}"/>
              </a:ext>
            </a:extLst>
          </p:cNvPr>
          <p:cNvSpPr/>
          <p:nvPr userDrawn="1"/>
        </p:nvSpPr>
        <p:spPr>
          <a:xfrm>
            <a:off x="0" y="0"/>
            <a:ext cx="12192000"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Tree>
    <p:extLst>
      <p:ext uri="{BB962C8B-B14F-4D97-AF65-F5344CB8AC3E}">
        <p14:creationId xmlns:p14="http://schemas.microsoft.com/office/powerpoint/2010/main" val="702252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ÄLILEHTI OTSIKKO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Tree>
    <p:extLst>
      <p:ext uri="{BB962C8B-B14F-4D97-AF65-F5344CB8AC3E}">
        <p14:creationId xmlns:p14="http://schemas.microsoft.com/office/powerpoint/2010/main" val="33892816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ST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2">
            <a:extLst>
              <a:ext uri="{FF2B5EF4-FFF2-40B4-BE49-F238E27FC236}">
                <a16:creationId xmlns:a16="http://schemas.microsoft.com/office/drawing/2014/main" id="{5771F2C8-4C72-9543-8994-0E84699E66F4}"/>
              </a:ext>
            </a:extLst>
          </p:cNvPr>
          <p:cNvSpPr>
            <a:spLocks noGrp="1"/>
          </p:cNvSpPr>
          <p:nvPr>
            <p:ph type="body" idx="11"/>
          </p:nvPr>
        </p:nvSpPr>
        <p:spPr>
          <a:xfrm>
            <a:off x="838199" y="2004918"/>
            <a:ext cx="10515599" cy="3411358"/>
          </a:xfrm>
        </p:spPr>
        <p:txBody>
          <a:bodyPr anchor="t"/>
          <a:lstStyle>
            <a:lvl1pPr marL="0" indent="0">
              <a:spcBef>
                <a:spcPts val="0"/>
              </a:spcBef>
              <a:buNone/>
              <a:defRPr sz="3000" b="1" i="0">
                <a:solidFill>
                  <a:schemeClr val="bg1"/>
                </a:solidFill>
                <a:latin typeface="Arial" panose="020B0604020202020204" pitchFamily="34" charset="0"/>
                <a:cs typeface="Arial" panose="020B0604020202020204" pitchFamily="34" charset="0"/>
              </a:defRPr>
            </a:lvl1pPr>
            <a:lvl2pPr marL="457200" indent="0">
              <a:buNone/>
              <a:defRPr sz="3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1468596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ITTE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tx1"/>
                </a:solidFill>
              </a:defRPr>
            </a:lvl1pPr>
          </a:lstStyle>
          <a:p>
            <a:r>
              <a:rPr lang="fi-FI" noProof="0"/>
              <a:t>Click to edit Master title style</a:t>
            </a:r>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0" name="Text Placeholder 2">
            <a:extLst>
              <a:ext uri="{FF2B5EF4-FFF2-40B4-BE49-F238E27FC236}">
                <a16:creationId xmlns:a16="http://schemas.microsoft.com/office/drawing/2014/main" id="{139FDE1E-3511-2C4E-BFC7-4C76B43B31DA}"/>
              </a:ext>
            </a:extLst>
          </p:cNvPr>
          <p:cNvSpPr>
            <a:spLocks noGrp="1"/>
          </p:cNvSpPr>
          <p:nvPr>
            <p:ph type="body" idx="11"/>
          </p:nvPr>
        </p:nvSpPr>
        <p:spPr>
          <a:xfrm>
            <a:off x="838199"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1" name="Text Placeholder 2">
            <a:extLst>
              <a:ext uri="{FF2B5EF4-FFF2-40B4-BE49-F238E27FC236}">
                <a16:creationId xmlns:a16="http://schemas.microsoft.com/office/drawing/2014/main" id="{FB674FD2-0BD4-BF49-9017-115079CE1EAB}"/>
              </a:ext>
            </a:extLst>
          </p:cNvPr>
          <p:cNvSpPr>
            <a:spLocks noGrp="1"/>
          </p:cNvSpPr>
          <p:nvPr>
            <p:ph type="body" idx="12"/>
          </p:nvPr>
        </p:nvSpPr>
        <p:spPr>
          <a:xfrm>
            <a:off x="6225745"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27998132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ÄNDILOPET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DCB8AE-9890-DE43-B3F1-9FA29E70D77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409482" y="1483776"/>
            <a:ext cx="3467386"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4068792" cy="6858000"/>
          </a:xfrm>
        </p:spPr>
        <p:txBody>
          <a:bodyPr/>
          <a:lstStyle/>
          <a:p>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8409481" y="5063883"/>
            <a:ext cx="3467386"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4092314" y="-1"/>
            <a:ext cx="4068792" cy="6858000"/>
          </a:xfrm>
        </p:spPr>
        <p:txBody>
          <a:bodyPr/>
          <a:lstStyle/>
          <a:p>
            <a:endParaRPr lang="fi-FI" noProof="0"/>
          </a:p>
        </p:txBody>
      </p:sp>
    </p:spTree>
    <p:extLst>
      <p:ext uri="{BB962C8B-B14F-4D97-AF65-F5344CB8AC3E}">
        <p14:creationId xmlns:p14="http://schemas.microsoft.com/office/powerpoint/2010/main" val="9341690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RÄNDILOPETU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55B871-CB14-7146-97D4-FC529108C6E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779489" y="1483776"/>
            <a:ext cx="4572000"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46874"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79489" y="5063883"/>
            <a:ext cx="4572000"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8123208" y="-1"/>
            <a:ext cx="4068792" cy="6858000"/>
          </a:xfrm>
        </p:spPr>
        <p:txBody>
          <a:bodyPr/>
          <a:lstStyle/>
          <a:p>
            <a:endParaRPr lang="fi-FI" noProof="0"/>
          </a:p>
        </p:txBody>
      </p:sp>
      <p:sp>
        <p:nvSpPr>
          <p:cNvPr id="8" name="Rectangle 7">
            <a:extLst>
              <a:ext uri="{FF2B5EF4-FFF2-40B4-BE49-F238E27FC236}">
                <a16:creationId xmlns:a16="http://schemas.microsoft.com/office/drawing/2014/main" id="{3891C178-6E34-F148-940F-05E15C7B661F}"/>
              </a:ext>
            </a:extLst>
          </p:cNvPr>
          <p:cNvSpPr/>
          <p:nvPr userDrawn="1"/>
        </p:nvSpPr>
        <p:spPr>
          <a:xfrm>
            <a:off x="6094538" y="0"/>
            <a:ext cx="20286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9D2F3DEC-9E8C-FE4C-B57C-8D3E6F47D213}"/>
              </a:ext>
            </a:extLst>
          </p:cNvPr>
          <p:cNvSpPr/>
          <p:nvPr userDrawn="1"/>
        </p:nvSpPr>
        <p:spPr>
          <a:xfrm>
            <a:off x="8128935" y="0"/>
            <a:ext cx="2028669" cy="6858000"/>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804587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KAKANSI">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76D147-9687-9344-8C8D-BD2F36364574}"/>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0" name="Text Placeholder 2">
            <a:extLst>
              <a:ext uri="{FF2B5EF4-FFF2-40B4-BE49-F238E27FC236}">
                <a16:creationId xmlns:a16="http://schemas.microsoft.com/office/drawing/2014/main" id="{02B85F9E-919D-2A4C-BFCD-A5FBB3C69DD3}"/>
              </a:ext>
            </a:extLst>
          </p:cNvPr>
          <p:cNvSpPr>
            <a:spLocks noGrp="1"/>
          </p:cNvSpPr>
          <p:nvPr>
            <p:ph type="body" idx="16"/>
          </p:nvPr>
        </p:nvSpPr>
        <p:spPr>
          <a:xfrm>
            <a:off x="3326065"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1" name="Text Placeholder 2">
            <a:extLst>
              <a:ext uri="{FF2B5EF4-FFF2-40B4-BE49-F238E27FC236}">
                <a16:creationId xmlns:a16="http://schemas.microsoft.com/office/drawing/2014/main" id="{144D3AE2-5E57-E440-BDFF-C77D11465E32}"/>
              </a:ext>
            </a:extLst>
          </p:cNvPr>
          <p:cNvSpPr>
            <a:spLocks noGrp="1"/>
          </p:cNvSpPr>
          <p:nvPr>
            <p:ph type="body" idx="17"/>
          </p:nvPr>
        </p:nvSpPr>
        <p:spPr>
          <a:xfrm>
            <a:off x="6279127"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2" name="Text Placeholder 2">
            <a:extLst>
              <a:ext uri="{FF2B5EF4-FFF2-40B4-BE49-F238E27FC236}">
                <a16:creationId xmlns:a16="http://schemas.microsoft.com/office/drawing/2014/main" id="{E177CB89-4E83-6D49-8E76-46F59C95AD76}"/>
              </a:ext>
            </a:extLst>
          </p:cNvPr>
          <p:cNvSpPr>
            <a:spLocks noGrp="1"/>
          </p:cNvSpPr>
          <p:nvPr>
            <p:ph type="body" idx="18"/>
          </p:nvPr>
        </p:nvSpPr>
        <p:spPr>
          <a:xfrm>
            <a:off x="9232189"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Tree>
    <p:extLst>
      <p:ext uri="{BB962C8B-B14F-4D97-AF65-F5344CB8AC3E}">
        <p14:creationId xmlns:p14="http://schemas.microsoft.com/office/powerpoint/2010/main" val="4085743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ISÄLTÖ">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CAAC1F-E6E6-C340-9D7F-D43AF5309976}"/>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125CB073-26A7-F544-9A4D-31072FFBA15E}"/>
              </a:ext>
            </a:extLst>
          </p:cNvPr>
          <p:cNvSpPr>
            <a:spLocks noGrp="1"/>
          </p:cNvSpPr>
          <p:nvPr>
            <p:ph type="title"/>
          </p:nvPr>
        </p:nvSpPr>
        <p:spPr>
          <a:xfrm>
            <a:off x="838200" y="1202631"/>
            <a:ext cx="10515600" cy="1325563"/>
          </a:xfrm>
          <a:prstGeom prst="rect">
            <a:avLst/>
          </a:prstGeom>
        </p:spPr>
        <p:txBody>
          <a:bodyPr/>
          <a:lstStyle>
            <a:lvl1pPr>
              <a:defRPr sz="28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Content Placeholder 2">
            <a:extLst>
              <a:ext uri="{FF2B5EF4-FFF2-40B4-BE49-F238E27FC236}">
                <a16:creationId xmlns:a16="http://schemas.microsoft.com/office/drawing/2014/main" id="{2F78DF1F-C7B8-5B46-B3C4-EC48EEFA1EC6}"/>
              </a:ext>
            </a:extLst>
          </p:cNvPr>
          <p:cNvSpPr>
            <a:spLocks noGrp="1"/>
          </p:cNvSpPr>
          <p:nvPr>
            <p:ph idx="1"/>
          </p:nvPr>
        </p:nvSpPr>
        <p:spPr>
          <a:xfrm>
            <a:off x="838200" y="2707581"/>
            <a:ext cx="10515600" cy="2875824"/>
          </a:xfrm>
        </p:spPr>
        <p:txBody>
          <a:bodyPr/>
          <a:lstStyle>
            <a:lvl1pPr>
              <a:buFont typeface="+mj-lt"/>
              <a:buAutoNum type="arabicPeriod"/>
              <a:defRPr>
                <a:solidFill>
                  <a:schemeClr val="bg1"/>
                </a:solidFill>
              </a:defRPr>
            </a:lvl1pPr>
            <a:lvl2pPr>
              <a:buFont typeface="+mj-lt"/>
              <a:buAutoNum type="arabicPeriod"/>
              <a:defRPr>
                <a:solidFill>
                  <a:schemeClr val="bg1"/>
                </a:solidFill>
              </a:defRPr>
            </a:lvl2pPr>
            <a:lvl3pPr>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Tree>
    <p:extLst>
      <p:ext uri="{BB962C8B-B14F-4D97-AF65-F5344CB8AC3E}">
        <p14:creationId xmlns:p14="http://schemas.microsoft.com/office/powerpoint/2010/main" val="3500356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4738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KANSI">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4DE3F7-DC73-574E-BBEF-067A7B976E7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a:t>Muokkaa ots. perustyyl. napsautt.</a:t>
            </a:r>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Tree>
    <p:extLst>
      <p:ext uri="{BB962C8B-B14F-4D97-AF65-F5344CB8AC3E}">
        <p14:creationId xmlns:p14="http://schemas.microsoft.com/office/powerpoint/2010/main" val="34775523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NSI OMA KUVAVALINTA">
    <p:bg>
      <p:bgPr>
        <a:solidFill>
          <a:schemeClr val="bg1"/>
        </a:solidFill>
        <a:effectLst/>
      </p:bgPr>
    </p:bg>
    <p:spTree>
      <p:nvGrpSpPr>
        <p:cNvPr id="1" name=""/>
        <p:cNvGrpSpPr/>
        <p:nvPr/>
      </p:nvGrpSpPr>
      <p:grpSpPr>
        <a:xfrm>
          <a:off x="0" y="0"/>
          <a:ext cx="0" cy="0"/>
          <a:chOff x="0" y="0"/>
          <a:chExt cx="0" cy="0"/>
        </a:xfrm>
      </p:grpSpPr>
      <p:pic>
        <p:nvPicPr>
          <p:cNvPr id="14" name="Picture 13" descr="A group of people walking on a dirt path&#10;&#10;Description automatically generated with medium confidence">
            <a:extLst>
              <a:ext uri="{FF2B5EF4-FFF2-40B4-BE49-F238E27FC236}">
                <a16:creationId xmlns:a16="http://schemas.microsoft.com/office/drawing/2014/main" id="{BD2846D1-CA6C-3547-B194-4AB11C7E68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8191" cy="6858000"/>
          </a:xfrm>
          <a:prstGeom prst="rect">
            <a:avLst/>
          </a:prstGeom>
        </p:spPr>
      </p:pic>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2896"/>
            <a:ext cx="9144000" cy="2681191"/>
          </a:xfrm>
          <a:prstGeom prst="rect">
            <a:avLst/>
          </a:prstGeom>
        </p:spPr>
        <p:txBody>
          <a:bodyPr anchor="b"/>
          <a:lstStyle>
            <a:lvl1pPr algn="l">
              <a:defRPr sz="6600">
                <a:solidFill>
                  <a:schemeClr val="bg1"/>
                </a:solidFill>
              </a:defRPr>
            </a:lvl1pPr>
          </a:lstStyle>
          <a:p>
            <a:r>
              <a:rPr lang="fi-FI" noProof="0"/>
              <a:t>Muokkaa ots. perustyyl. napsautt.</a:t>
            </a:r>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034"/>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Tree>
    <p:extLst>
      <p:ext uri="{BB962C8B-B14F-4D97-AF65-F5344CB8AC3E}">
        <p14:creationId xmlns:p14="http://schemas.microsoft.com/office/powerpoint/2010/main" val="1253983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SISÄLTÖ">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CAAC1F-E6E6-C340-9D7F-D43AF5309976}"/>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5CB073-26A7-F544-9A4D-31072FFBA15E}"/>
              </a:ext>
            </a:extLst>
          </p:cNvPr>
          <p:cNvSpPr>
            <a:spLocks noGrp="1"/>
          </p:cNvSpPr>
          <p:nvPr>
            <p:ph type="title"/>
          </p:nvPr>
        </p:nvSpPr>
        <p:spPr>
          <a:xfrm>
            <a:off x="838200" y="1202631"/>
            <a:ext cx="10515600" cy="1325563"/>
          </a:xfrm>
          <a:prstGeom prst="rect">
            <a:avLst/>
          </a:prstGeom>
        </p:spPr>
        <p:txBody>
          <a:bodyPr/>
          <a:lstStyle>
            <a:lvl1pPr>
              <a:defRPr sz="2800">
                <a:solidFill>
                  <a:schemeClr val="bg1"/>
                </a:solidFill>
              </a:defRPr>
            </a:lvl1pPr>
          </a:lstStyle>
          <a:p>
            <a:r>
              <a:rPr lang="fi-FI" noProof="0"/>
              <a:t>Muokkaa ots. perustyyl. napsautt.</a:t>
            </a:r>
          </a:p>
        </p:txBody>
      </p:sp>
      <p:sp>
        <p:nvSpPr>
          <p:cNvPr id="3" name="Content Placeholder 2">
            <a:extLst>
              <a:ext uri="{FF2B5EF4-FFF2-40B4-BE49-F238E27FC236}">
                <a16:creationId xmlns:a16="http://schemas.microsoft.com/office/drawing/2014/main" id="{2F78DF1F-C7B8-5B46-B3C4-EC48EEFA1EC6}"/>
              </a:ext>
            </a:extLst>
          </p:cNvPr>
          <p:cNvSpPr>
            <a:spLocks noGrp="1"/>
          </p:cNvSpPr>
          <p:nvPr>
            <p:ph idx="1"/>
          </p:nvPr>
        </p:nvSpPr>
        <p:spPr>
          <a:xfrm>
            <a:off x="838200" y="2707581"/>
            <a:ext cx="10515600" cy="2875824"/>
          </a:xfrm>
        </p:spPr>
        <p:txBody>
          <a:bodyPr/>
          <a:lstStyle>
            <a:lvl1pPr>
              <a:buFont typeface="+mj-lt"/>
              <a:buAutoNum type="arabicPeriod"/>
              <a:defRPr>
                <a:solidFill>
                  <a:schemeClr val="bg1"/>
                </a:solidFill>
              </a:defRPr>
            </a:lvl1pPr>
            <a:lvl2pPr>
              <a:buFont typeface="+mj-lt"/>
              <a:buAutoNum type="arabicPeriod"/>
              <a:defRPr>
                <a:solidFill>
                  <a:schemeClr val="bg1"/>
                </a:solidFill>
              </a:defRPr>
            </a:lvl2pPr>
            <a:lvl3pPr>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42717663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LYHYT KITEYT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5400"/>
            </a:lvl1pPr>
          </a:lstStyle>
          <a:p>
            <a:r>
              <a:rPr lang="fi-FI" noProof="0"/>
              <a:t>Muokkaa ots. perustyyl. napsautt.</a:t>
            </a:r>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15065529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2800" b="0">
                <a:latin typeface="Georgia" panose="02040502050405020303" pitchFamily="18" charset="0"/>
              </a:defRPr>
            </a:lvl1pPr>
          </a:lstStyle>
          <a:p>
            <a:r>
              <a:rPr lang="fi-FI" noProof="0"/>
              <a:t>Muokkaa ots. perustyyl. napsautt.</a:t>
            </a:r>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7785659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172867"/>
            <a:ext cx="10515600" cy="781750"/>
          </a:xfrm>
          <a:prstGeom prst="rect">
            <a:avLst/>
          </a:prstGeom>
        </p:spPr>
        <p:txBody>
          <a:bodyPr/>
          <a:lstStyle>
            <a:lvl1pPr>
              <a:lnSpc>
                <a:spcPct val="100000"/>
              </a:lnSpc>
              <a:defRPr sz="3000"/>
            </a:lvl1pPr>
          </a:lstStyle>
          <a:p>
            <a:r>
              <a:rPr lang="fi-FI" noProof="0"/>
              <a:t>Muokkaa ots. perustyyl. napsautt.</a:t>
            </a:r>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2" name="Text Placeholder 2">
            <a:extLst>
              <a:ext uri="{FF2B5EF4-FFF2-40B4-BE49-F238E27FC236}">
                <a16:creationId xmlns:a16="http://schemas.microsoft.com/office/drawing/2014/main" id="{2399F695-8668-224C-8AFC-D44698FF566F}"/>
              </a:ext>
            </a:extLst>
          </p:cNvPr>
          <p:cNvSpPr>
            <a:spLocks noGrp="1"/>
          </p:cNvSpPr>
          <p:nvPr>
            <p:ph type="body" idx="14"/>
          </p:nvPr>
        </p:nvSpPr>
        <p:spPr>
          <a:xfrm>
            <a:off x="838199" y="2809484"/>
            <a:ext cx="10515600" cy="2800486"/>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14" name="Text Placeholder 2">
            <a:extLst>
              <a:ext uri="{FF2B5EF4-FFF2-40B4-BE49-F238E27FC236}">
                <a16:creationId xmlns:a16="http://schemas.microsoft.com/office/drawing/2014/main" id="{458B2654-D836-4347-9069-004B90A0A553}"/>
              </a:ext>
            </a:extLst>
          </p:cNvPr>
          <p:cNvSpPr>
            <a:spLocks noGrp="1"/>
          </p:cNvSpPr>
          <p:nvPr>
            <p:ph type="body" idx="15"/>
          </p:nvPr>
        </p:nvSpPr>
        <p:spPr>
          <a:xfrm>
            <a:off x="838199" y="2359779"/>
            <a:ext cx="10515600" cy="336550"/>
          </a:xfrm>
        </p:spPr>
        <p:txBody>
          <a:bodyPr anchor="t"/>
          <a:lstStyle>
            <a:lvl1pPr marL="0" indent="0">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Tree>
    <p:extLst>
      <p:ext uri="{BB962C8B-B14F-4D97-AF65-F5344CB8AC3E}">
        <p14:creationId xmlns:p14="http://schemas.microsoft.com/office/powerpoint/2010/main" val="25353117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 LI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172867"/>
            <a:ext cx="10515600" cy="781750"/>
          </a:xfrm>
          <a:prstGeom prst="rect">
            <a:avLst/>
          </a:prstGeom>
        </p:spPr>
        <p:txBody>
          <a:bodyPr/>
          <a:lstStyle>
            <a:lvl1pPr>
              <a:lnSpc>
                <a:spcPct val="100000"/>
              </a:lnSpc>
              <a:defRPr sz="3000"/>
            </a:lvl1pPr>
          </a:lstStyle>
          <a:p>
            <a:r>
              <a:rPr lang="fi-FI" noProof="0"/>
              <a:t>Muokkaa ots. perustyyl. napsautt.</a:t>
            </a:r>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5" name="Text Placeholder 4">
            <a:extLst>
              <a:ext uri="{FF2B5EF4-FFF2-40B4-BE49-F238E27FC236}">
                <a16:creationId xmlns:a16="http://schemas.microsoft.com/office/drawing/2014/main" id="{D025BBE2-965C-4042-BAD8-4FC805621BF7}"/>
              </a:ext>
            </a:extLst>
          </p:cNvPr>
          <p:cNvSpPr>
            <a:spLocks noGrp="1"/>
          </p:cNvSpPr>
          <p:nvPr>
            <p:ph type="body" sz="quarter" idx="11"/>
          </p:nvPr>
        </p:nvSpPr>
        <p:spPr>
          <a:xfrm>
            <a:off x="838200" y="2355850"/>
            <a:ext cx="10515600" cy="2944813"/>
          </a:xfrm>
        </p:spPr>
        <p:txBody>
          <a:bodyPr/>
          <a:lstStyle>
            <a:lvl1pPr>
              <a:defRPr sz="2400"/>
            </a:lvl1pPr>
            <a:lvl2pPr>
              <a:defRPr sz="2000"/>
            </a:lvl2pPr>
            <a:lvl3pPr>
              <a:defRPr sz="1900"/>
            </a:lvl3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008485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I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1185864"/>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118586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3" name="Text Placeholder 2">
            <a:extLst>
              <a:ext uri="{FF2B5EF4-FFF2-40B4-BE49-F238E27FC236}">
                <a16:creationId xmlns:a16="http://schemas.microsoft.com/office/drawing/2014/main" id="{76078FF3-7CF2-B747-84A2-136E76FC7CC5}"/>
              </a:ext>
            </a:extLst>
          </p:cNvPr>
          <p:cNvSpPr>
            <a:spLocks noGrp="1"/>
          </p:cNvSpPr>
          <p:nvPr>
            <p:ph type="body" idx="14"/>
          </p:nvPr>
        </p:nvSpPr>
        <p:spPr>
          <a:xfrm>
            <a:off x="838199" y="2505075"/>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14" name="Text Placeholder 2">
            <a:extLst>
              <a:ext uri="{FF2B5EF4-FFF2-40B4-BE49-F238E27FC236}">
                <a16:creationId xmlns:a16="http://schemas.microsoft.com/office/drawing/2014/main" id="{85D56223-2B0B-BF47-A473-46887AC2D849}"/>
              </a:ext>
            </a:extLst>
          </p:cNvPr>
          <p:cNvSpPr>
            <a:spLocks noGrp="1"/>
          </p:cNvSpPr>
          <p:nvPr>
            <p:ph type="body" idx="15"/>
          </p:nvPr>
        </p:nvSpPr>
        <p:spPr>
          <a:xfrm>
            <a:off x="6189688" y="2505075"/>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Tree>
    <p:extLst>
      <p:ext uri="{BB962C8B-B14F-4D97-AF65-F5344CB8AC3E}">
        <p14:creationId xmlns:p14="http://schemas.microsoft.com/office/powerpoint/2010/main" val="39659026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LISTA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1185864"/>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118586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505075"/>
            <a:ext cx="5157787" cy="3534125"/>
          </a:xfrm>
        </p:spPr>
        <p:txBody>
          <a:bodyPr/>
          <a:lstStyle>
            <a:lvl1pPr>
              <a:defRPr sz="2400"/>
            </a:lvl1pPr>
            <a:lvl2pPr>
              <a:defRPr sz="2000"/>
            </a:lvl2pPr>
            <a:lvl3pPr>
              <a:defRPr sz="1900"/>
            </a:lvl3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Text Placeholder 4">
            <a:extLst>
              <a:ext uri="{FF2B5EF4-FFF2-40B4-BE49-F238E27FC236}">
                <a16:creationId xmlns:a16="http://schemas.microsoft.com/office/drawing/2014/main" id="{05A15A47-6782-C54A-93D2-C9A076009960}"/>
              </a:ext>
            </a:extLst>
          </p:cNvPr>
          <p:cNvSpPr>
            <a:spLocks noGrp="1"/>
          </p:cNvSpPr>
          <p:nvPr>
            <p:ph type="body" sz="quarter" idx="16"/>
          </p:nvPr>
        </p:nvSpPr>
        <p:spPr>
          <a:xfrm>
            <a:off x="6172993" y="2505075"/>
            <a:ext cx="5181601" cy="3534125"/>
          </a:xfrm>
        </p:spPr>
        <p:txBody>
          <a:bodyPr/>
          <a:lstStyle>
            <a:lvl1pPr>
              <a:defRPr sz="2400"/>
            </a:lvl1pPr>
            <a:lvl2pPr>
              <a:defRPr sz="2000"/>
            </a:lvl2pPr>
            <a:lvl3pPr>
              <a:defRPr sz="1900"/>
            </a:lvl3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030199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LYHYT KITEYT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54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30428710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OLMIIJAK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fi-FI" noProof="0"/>
              <a:t>Muokkaa ots. perustyyl. napsautt.</a:t>
            </a:r>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Tree>
    <p:extLst>
      <p:ext uri="{BB962C8B-B14F-4D97-AF65-F5344CB8AC3E}">
        <p14:creationId xmlns:p14="http://schemas.microsoft.com/office/powerpoint/2010/main" val="1873810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OLMI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Tree>
    <p:extLst>
      <p:ext uri="{BB962C8B-B14F-4D97-AF65-F5344CB8AC3E}">
        <p14:creationId xmlns:p14="http://schemas.microsoft.com/office/powerpoint/2010/main" val="29502447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OLMIJAKO KÄYTTÖESIMERKK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4068763" y="0"/>
            <a:ext cx="4054475" cy="6858000"/>
          </a:xfrm>
        </p:spPr>
        <p:txBody>
          <a:bodyPr/>
          <a:lstStyle/>
          <a:p>
            <a:r>
              <a:rPr lang="fi-FI" noProof="0"/>
              <a:t>Lisää kuva napsauttamalla kuvaketta</a:t>
            </a:r>
          </a:p>
        </p:txBody>
      </p:sp>
    </p:spTree>
    <p:extLst>
      <p:ext uri="{BB962C8B-B14F-4D97-AF65-F5344CB8AC3E}">
        <p14:creationId xmlns:p14="http://schemas.microsoft.com/office/powerpoint/2010/main" val="17519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OLMIJAKO KÄYTTÖESIMERKKI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r>
              <a:rPr lang="fi-FI" noProof="0"/>
              <a:t>Lisää kuva napsauttamalla kuvaketta</a:t>
            </a:r>
          </a:p>
        </p:txBody>
      </p:sp>
    </p:spTree>
    <p:extLst>
      <p:ext uri="{BB962C8B-B14F-4D97-AF65-F5344CB8AC3E}">
        <p14:creationId xmlns:p14="http://schemas.microsoft.com/office/powerpoint/2010/main" val="24328394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KOLMIJAKO KÄYTTÖESIMERKKI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r>
              <a:rPr lang="fi-FI" noProof="0"/>
              <a:t>Lisää kuva napsauttamalla kuvaketta</a:t>
            </a:r>
          </a:p>
        </p:txBody>
      </p:sp>
    </p:spTree>
    <p:extLst>
      <p:ext uri="{BB962C8B-B14F-4D97-AF65-F5344CB8AC3E}">
        <p14:creationId xmlns:p14="http://schemas.microsoft.com/office/powerpoint/2010/main" val="12047530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AHTIA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650466E-BA06-BF44-A0C7-DD2604FD37F8}"/>
              </a:ext>
            </a:extLst>
          </p:cNvPr>
          <p:cNvSpPr/>
          <p:nvPr userDrawn="1"/>
        </p:nvSpPr>
        <p:spPr>
          <a:xfrm>
            <a:off x="6096000" y="0"/>
            <a:ext cx="6096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5562596" cy="3890449"/>
          </a:xfrm>
        </p:spPr>
        <p:txBody>
          <a:bodyPr anchor="ctr"/>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62701" y="1483775"/>
            <a:ext cx="5562598" cy="3890449"/>
          </a:xfrm>
        </p:spPr>
        <p:txBody>
          <a:bodyPr anchor="ctr"/>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Tree>
    <p:extLst>
      <p:ext uri="{BB962C8B-B14F-4D97-AF65-F5344CB8AC3E}">
        <p14:creationId xmlns:p14="http://schemas.microsoft.com/office/powerpoint/2010/main" val="12781158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AHTIAJAKO KÄYTTÖESIMERKK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41334" y="0"/>
            <a:ext cx="613733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218104" y="1483775"/>
            <a:ext cx="5562764" cy="3890449"/>
          </a:xfrm>
        </p:spPr>
        <p:txBody>
          <a:bodyPr anchor="ctr"/>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08646" y="-1"/>
            <a:ext cx="6137334" cy="6858000"/>
          </a:xfrm>
        </p:spPr>
        <p:txBody>
          <a:bodyPr/>
          <a:lstStyle/>
          <a:p>
            <a:r>
              <a:rPr lang="fi-FI" noProof="0"/>
              <a:t>Lisää kuva napsauttamalla kuvaketta</a:t>
            </a:r>
          </a:p>
        </p:txBody>
      </p:sp>
    </p:spTree>
    <p:extLst>
      <p:ext uri="{BB962C8B-B14F-4D97-AF65-F5344CB8AC3E}">
        <p14:creationId xmlns:p14="http://schemas.microsoft.com/office/powerpoint/2010/main" val="7429336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AHTIAJAKO KÄYTTÖESIMERKKI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14104" y="1483776"/>
            <a:ext cx="5562764" cy="3395608"/>
          </a:xfrm>
        </p:spPr>
        <p:txBody>
          <a:bodyPr anchor="ctr"/>
          <a:lstStyle>
            <a:lvl1pPr marL="0" indent="0">
              <a:spcBef>
                <a:spcPts val="0"/>
              </a:spcBef>
              <a:buNone/>
              <a:defRPr sz="2300" b="0" i="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r>
              <a:rPr lang="fi-FI" noProof="0"/>
              <a:t>Lisää kuva napsauttamalla kuvaketta</a:t>
            </a:r>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6314104" y="5063883"/>
            <a:ext cx="5562764" cy="790817"/>
          </a:xfrm>
        </p:spPr>
        <p:txBody>
          <a:bodyPr anchor="t"/>
          <a:lstStyle>
            <a:lvl1pPr marL="0" indent="0">
              <a:buNone/>
              <a:defRPr sz="1500" b="1" i="0">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Tree>
    <p:extLst>
      <p:ext uri="{BB962C8B-B14F-4D97-AF65-F5344CB8AC3E}">
        <p14:creationId xmlns:p14="http://schemas.microsoft.com/office/powerpoint/2010/main" val="28131938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OKOKUV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B4A7CF-52A9-2744-A095-A908B8D40A6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Picture Placeholder 6">
            <a:extLst>
              <a:ext uri="{FF2B5EF4-FFF2-40B4-BE49-F238E27FC236}">
                <a16:creationId xmlns:a16="http://schemas.microsoft.com/office/drawing/2014/main" id="{64347C94-D7F6-5149-B2B6-878580DA36DA}"/>
              </a:ext>
            </a:extLst>
          </p:cNvPr>
          <p:cNvSpPr>
            <a:spLocks noGrp="1"/>
          </p:cNvSpPr>
          <p:nvPr>
            <p:ph type="pic" sz="quarter" idx="10"/>
          </p:nvPr>
        </p:nvSpPr>
        <p:spPr>
          <a:xfrm>
            <a:off x="0" y="0"/>
            <a:ext cx="12192000" cy="6858000"/>
          </a:xfrm>
        </p:spPr>
        <p:txBody>
          <a:bodyPr/>
          <a:lstStyle/>
          <a:p>
            <a:r>
              <a:rPr lang="fi-FI"/>
              <a:t>Lisää kuva napsauttamalla kuvaketta</a:t>
            </a:r>
          </a:p>
        </p:txBody>
      </p:sp>
    </p:spTree>
    <p:extLst>
      <p:ext uri="{BB962C8B-B14F-4D97-AF65-F5344CB8AC3E}">
        <p14:creationId xmlns:p14="http://schemas.microsoft.com/office/powerpoint/2010/main" val="22428688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UVA KUVATEKSTILLÄ">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2CC56C-5124-B44F-BB14-8E822851C08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a:lvl2pPr>
            <a:lvl3pPr>
              <a:buNone/>
              <a:defRPr/>
            </a:lvl3pPr>
            <a:lvl4pPr>
              <a:buNone/>
              <a:defRPr/>
            </a:lvl4pPr>
            <a:lvl5pPr>
              <a:buNone/>
              <a:defRPr/>
            </a:lvl5pPr>
          </a:lstStyle>
          <a:p>
            <a:pPr lvl="0"/>
            <a:r>
              <a:rPr lang="fi-FI" noProof="0"/>
              <a:t>Muokkaa tekstin perustyylejä napsauttamalla</a:t>
            </a:r>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12192000" cy="5919788"/>
          </a:xfrm>
        </p:spPr>
        <p:txBody>
          <a:bodyPr/>
          <a:lstStyle/>
          <a:p>
            <a:r>
              <a:rPr lang="fi-FI"/>
              <a:t>Lisää kuva napsauttamalla kuvaketta</a:t>
            </a:r>
          </a:p>
        </p:txBody>
      </p:sp>
    </p:spTree>
    <p:extLst>
      <p:ext uri="{BB962C8B-B14F-4D97-AF65-F5344CB8AC3E}">
        <p14:creationId xmlns:p14="http://schemas.microsoft.com/office/powerpoint/2010/main" val="922559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2800" b="0">
                <a:latin typeface="Georgia" panose="02040502050405020303" pitchFamily="18" charset="0"/>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11972170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AKSI KUVAA KUVATEKSTILLÄ">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15B939-FDDC-D043-B727-03F8A4AE38F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a:lvl2pPr>
            <a:lvl3pPr>
              <a:buNone/>
              <a:defRPr/>
            </a:lvl3pPr>
            <a:lvl4pPr>
              <a:buNone/>
              <a:defRPr/>
            </a:lvl4pPr>
            <a:lvl5pPr>
              <a:buNone/>
              <a:defRPr/>
            </a:lvl5pPr>
          </a:lstStyle>
          <a:p>
            <a:pPr lvl="0"/>
            <a:r>
              <a:rPr lang="fi-FI" noProof="0"/>
              <a:t>Muokkaa tekstin perustyylejä napsauttamalla</a:t>
            </a:r>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5951095" cy="5919788"/>
          </a:xfrm>
        </p:spPr>
        <p:txBody>
          <a:bodyPr/>
          <a:lstStyle/>
          <a:p>
            <a:r>
              <a:rPr lang="fi-FI"/>
              <a:t>Lisää kuva napsauttamalla kuvaketta</a:t>
            </a:r>
          </a:p>
        </p:txBody>
      </p:sp>
      <p:sp>
        <p:nvSpPr>
          <p:cNvPr id="7" name="Picture Placeholder 9">
            <a:extLst>
              <a:ext uri="{FF2B5EF4-FFF2-40B4-BE49-F238E27FC236}">
                <a16:creationId xmlns:a16="http://schemas.microsoft.com/office/drawing/2014/main" id="{3688C02F-996C-014B-A63A-A5E9141B60C5}"/>
              </a:ext>
            </a:extLst>
          </p:cNvPr>
          <p:cNvSpPr>
            <a:spLocks noGrp="1"/>
          </p:cNvSpPr>
          <p:nvPr>
            <p:ph type="pic" sz="quarter" idx="15"/>
          </p:nvPr>
        </p:nvSpPr>
        <p:spPr>
          <a:xfrm>
            <a:off x="6086006" y="0"/>
            <a:ext cx="6096000" cy="5919788"/>
          </a:xfrm>
        </p:spPr>
        <p:txBody>
          <a:bodyPr/>
          <a:lstStyle/>
          <a:p>
            <a:r>
              <a:rPr lang="fi-FI"/>
              <a:t>Lisää kuva napsauttamalla kuvaketta</a:t>
            </a:r>
          </a:p>
        </p:txBody>
      </p:sp>
    </p:spTree>
    <p:extLst>
      <p:ext uri="{BB962C8B-B14F-4D97-AF65-F5344CB8AC3E}">
        <p14:creationId xmlns:p14="http://schemas.microsoft.com/office/powerpoint/2010/main" val="3566767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INAUS 2">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ACA1C-0C0D-034E-8DD7-F83206FDF18A}"/>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hasCustomPrompt="1"/>
          </p:nvPr>
        </p:nvSpPr>
        <p:spPr>
          <a:xfrm>
            <a:off x="984354" y="1483776"/>
            <a:ext cx="10223292" cy="3395608"/>
          </a:xfrm>
        </p:spPr>
        <p:txBody>
          <a:bodyPr anchor="ctr"/>
          <a:lstStyle>
            <a:lvl1pPr marL="0" indent="0">
              <a:spcBef>
                <a:spcPts val="0"/>
              </a:spcBef>
              <a:buNone/>
              <a:defRPr sz="3200" b="0" i="1">
                <a:solidFill>
                  <a:schemeClr val="bg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a:t>
            </a:r>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Tree>
    <p:extLst>
      <p:ext uri="{BB962C8B-B14F-4D97-AF65-F5344CB8AC3E}">
        <p14:creationId xmlns:p14="http://schemas.microsoft.com/office/powerpoint/2010/main" val="2947716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INAUS BRÄNDIKUVALLA">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C869AD-BD96-C14A-AEB2-942F637BC6E2}"/>
              </a:ext>
            </a:extLst>
          </p:cNvPr>
          <p:cNvSpPr>
            <a:spLocks noGrp="1"/>
          </p:cNvSpPr>
          <p:nvPr>
            <p:ph type="pic" sz="quarter" idx="17"/>
          </p:nvPr>
        </p:nvSpPr>
        <p:spPr>
          <a:xfrm>
            <a:off x="0" y="0"/>
            <a:ext cx="12192000" cy="6858000"/>
          </a:xfrm>
        </p:spPr>
        <p:txBody>
          <a:bodyPr/>
          <a:lstStyle/>
          <a:p>
            <a:r>
              <a:rPr lang="fi-FI" noProof="0"/>
              <a:t>Lisää kuva napsauttamalla kuvaketta</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accent1"/>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accent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Tree>
    <p:extLst>
      <p:ext uri="{BB962C8B-B14F-4D97-AF65-F5344CB8AC3E}">
        <p14:creationId xmlns:p14="http://schemas.microsoft.com/office/powerpoint/2010/main" val="19426671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ÄLILEHTI OTSIKKO 1">
    <p:bg>
      <p:bgPr>
        <a:solidFill>
          <a:srgbClr val="BEA99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7B409-AC43-514B-A8E4-5299EA481269}"/>
              </a:ext>
            </a:extLst>
          </p:cNvPr>
          <p:cNvSpPr/>
          <p:nvPr userDrawn="1"/>
        </p:nvSpPr>
        <p:spPr>
          <a:xfrm>
            <a:off x="0" y="0"/>
            <a:ext cx="12192000"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a:t>Muokkaa ots. perustyyl. napsautt.</a:t>
            </a:r>
          </a:p>
        </p:txBody>
      </p:sp>
    </p:spTree>
    <p:extLst>
      <p:ext uri="{BB962C8B-B14F-4D97-AF65-F5344CB8AC3E}">
        <p14:creationId xmlns:p14="http://schemas.microsoft.com/office/powerpoint/2010/main" val="27257136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ÄLILEHTI OTSIKKO 3">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a:t>Muokkaa ots. perustyyl. napsautt.</a:t>
            </a:r>
          </a:p>
        </p:txBody>
      </p:sp>
    </p:spTree>
    <p:extLst>
      <p:ext uri="{BB962C8B-B14F-4D97-AF65-F5344CB8AC3E}">
        <p14:creationId xmlns:p14="http://schemas.microsoft.com/office/powerpoint/2010/main" val="377105712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IST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accent1"/>
                </a:solidFill>
              </a:defRPr>
            </a:lvl1pPr>
          </a:lstStyle>
          <a:p>
            <a:r>
              <a:rPr lang="fi-FI" noProof="0"/>
              <a:t>Muokkaa ots. perustyyl. napsautt.</a:t>
            </a:r>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2">
            <a:extLst>
              <a:ext uri="{FF2B5EF4-FFF2-40B4-BE49-F238E27FC236}">
                <a16:creationId xmlns:a16="http://schemas.microsoft.com/office/drawing/2014/main" id="{5771F2C8-4C72-9543-8994-0E84699E66F4}"/>
              </a:ext>
            </a:extLst>
          </p:cNvPr>
          <p:cNvSpPr>
            <a:spLocks noGrp="1"/>
          </p:cNvSpPr>
          <p:nvPr>
            <p:ph type="body" idx="11"/>
          </p:nvPr>
        </p:nvSpPr>
        <p:spPr>
          <a:xfrm>
            <a:off x="838199" y="2004918"/>
            <a:ext cx="10515599" cy="3411358"/>
          </a:xfrm>
        </p:spPr>
        <p:txBody>
          <a:bodyPr anchor="t"/>
          <a:lstStyle>
            <a:lvl1pPr marL="0" indent="0">
              <a:spcBef>
                <a:spcPts val="0"/>
              </a:spcBef>
              <a:buNone/>
              <a:defRPr sz="3000" b="1" i="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Tree>
    <p:extLst>
      <p:ext uri="{BB962C8B-B14F-4D97-AF65-F5344CB8AC3E}">
        <p14:creationId xmlns:p14="http://schemas.microsoft.com/office/powerpoint/2010/main" val="6563849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IITTE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tx1"/>
                </a:solidFill>
              </a:defRPr>
            </a:lvl1pPr>
          </a:lstStyle>
          <a:p>
            <a:r>
              <a:rPr lang="fi-FI" noProof="0"/>
              <a:t>Muokkaa ots. perustyyl. napsautt.</a:t>
            </a:r>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0" name="Text Placeholder 2">
            <a:extLst>
              <a:ext uri="{FF2B5EF4-FFF2-40B4-BE49-F238E27FC236}">
                <a16:creationId xmlns:a16="http://schemas.microsoft.com/office/drawing/2014/main" id="{139FDE1E-3511-2C4E-BFC7-4C76B43B31DA}"/>
              </a:ext>
            </a:extLst>
          </p:cNvPr>
          <p:cNvSpPr>
            <a:spLocks noGrp="1"/>
          </p:cNvSpPr>
          <p:nvPr>
            <p:ph type="body" idx="11"/>
          </p:nvPr>
        </p:nvSpPr>
        <p:spPr>
          <a:xfrm>
            <a:off x="838199"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11" name="Text Placeholder 2">
            <a:extLst>
              <a:ext uri="{FF2B5EF4-FFF2-40B4-BE49-F238E27FC236}">
                <a16:creationId xmlns:a16="http://schemas.microsoft.com/office/drawing/2014/main" id="{FB674FD2-0BD4-BF49-9017-115079CE1EAB}"/>
              </a:ext>
            </a:extLst>
          </p:cNvPr>
          <p:cNvSpPr>
            <a:spLocks noGrp="1"/>
          </p:cNvSpPr>
          <p:nvPr>
            <p:ph type="body" idx="12"/>
          </p:nvPr>
        </p:nvSpPr>
        <p:spPr>
          <a:xfrm>
            <a:off x="6225745"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Tree>
    <p:extLst>
      <p:ext uri="{BB962C8B-B14F-4D97-AF65-F5344CB8AC3E}">
        <p14:creationId xmlns:p14="http://schemas.microsoft.com/office/powerpoint/2010/main" val="29901797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RÄNDILOPET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DCB8AE-9890-DE43-B3F1-9FA29E70D77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409482" y="1483776"/>
            <a:ext cx="3467386"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4068792" cy="6858000"/>
          </a:xfrm>
        </p:spPr>
        <p:txBody>
          <a:bodyPr/>
          <a:lstStyle/>
          <a:p>
            <a:r>
              <a:rPr lang="fi-FI" noProof="0"/>
              <a:t>Lisää kuva napsauttamalla kuvaketta</a:t>
            </a:r>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8409481" y="5063883"/>
            <a:ext cx="3467386"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4092314" y="-1"/>
            <a:ext cx="4068792" cy="6858000"/>
          </a:xfrm>
        </p:spPr>
        <p:txBody>
          <a:bodyPr/>
          <a:lstStyle/>
          <a:p>
            <a:r>
              <a:rPr lang="fi-FI" noProof="0"/>
              <a:t>Lisää kuva napsauttamalla kuvaketta</a:t>
            </a:r>
          </a:p>
        </p:txBody>
      </p:sp>
    </p:spTree>
    <p:extLst>
      <p:ext uri="{BB962C8B-B14F-4D97-AF65-F5344CB8AC3E}">
        <p14:creationId xmlns:p14="http://schemas.microsoft.com/office/powerpoint/2010/main" val="36235023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RÄNDILOPETU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55B871-CB14-7146-97D4-FC529108C6E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779489" y="1483776"/>
            <a:ext cx="4572000"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46874"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79489" y="5063883"/>
            <a:ext cx="4572000"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8123208" y="-1"/>
            <a:ext cx="4068792" cy="6858000"/>
          </a:xfrm>
        </p:spPr>
        <p:txBody>
          <a:bodyPr/>
          <a:lstStyle/>
          <a:p>
            <a:r>
              <a:rPr lang="fi-FI" noProof="0"/>
              <a:t>Lisää kuva napsauttamalla kuvaketta</a:t>
            </a:r>
          </a:p>
        </p:txBody>
      </p:sp>
      <p:sp>
        <p:nvSpPr>
          <p:cNvPr id="8" name="Rectangle 7">
            <a:extLst>
              <a:ext uri="{FF2B5EF4-FFF2-40B4-BE49-F238E27FC236}">
                <a16:creationId xmlns:a16="http://schemas.microsoft.com/office/drawing/2014/main" id="{3891C178-6E34-F148-940F-05E15C7B661F}"/>
              </a:ext>
            </a:extLst>
          </p:cNvPr>
          <p:cNvSpPr/>
          <p:nvPr userDrawn="1"/>
        </p:nvSpPr>
        <p:spPr>
          <a:xfrm>
            <a:off x="6094538" y="0"/>
            <a:ext cx="20286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D2F3DEC-9E8C-FE4C-B57C-8D3E6F47D213}"/>
              </a:ext>
            </a:extLst>
          </p:cNvPr>
          <p:cNvSpPr/>
          <p:nvPr userDrawn="1"/>
        </p:nvSpPr>
        <p:spPr>
          <a:xfrm>
            <a:off x="8128935" y="0"/>
            <a:ext cx="2028669" cy="6858000"/>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8982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KAKANSI">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76D147-9687-9344-8C8D-BD2F36364574}"/>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0" name="Text Placeholder 2">
            <a:extLst>
              <a:ext uri="{FF2B5EF4-FFF2-40B4-BE49-F238E27FC236}">
                <a16:creationId xmlns:a16="http://schemas.microsoft.com/office/drawing/2014/main" id="{02B85F9E-919D-2A4C-BFCD-A5FBB3C69DD3}"/>
              </a:ext>
            </a:extLst>
          </p:cNvPr>
          <p:cNvSpPr>
            <a:spLocks noGrp="1"/>
          </p:cNvSpPr>
          <p:nvPr>
            <p:ph type="body" idx="16"/>
          </p:nvPr>
        </p:nvSpPr>
        <p:spPr>
          <a:xfrm>
            <a:off x="3326065"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11" name="Text Placeholder 2">
            <a:extLst>
              <a:ext uri="{FF2B5EF4-FFF2-40B4-BE49-F238E27FC236}">
                <a16:creationId xmlns:a16="http://schemas.microsoft.com/office/drawing/2014/main" id="{144D3AE2-5E57-E440-BDFF-C77D11465E32}"/>
              </a:ext>
            </a:extLst>
          </p:cNvPr>
          <p:cNvSpPr>
            <a:spLocks noGrp="1"/>
          </p:cNvSpPr>
          <p:nvPr>
            <p:ph type="body" idx="17"/>
          </p:nvPr>
        </p:nvSpPr>
        <p:spPr>
          <a:xfrm>
            <a:off x="6279127"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12" name="Text Placeholder 2">
            <a:extLst>
              <a:ext uri="{FF2B5EF4-FFF2-40B4-BE49-F238E27FC236}">
                <a16:creationId xmlns:a16="http://schemas.microsoft.com/office/drawing/2014/main" id="{E177CB89-4E83-6D49-8E76-46F59C95AD76}"/>
              </a:ext>
            </a:extLst>
          </p:cNvPr>
          <p:cNvSpPr>
            <a:spLocks noGrp="1"/>
          </p:cNvSpPr>
          <p:nvPr>
            <p:ph type="body" idx="18"/>
          </p:nvPr>
        </p:nvSpPr>
        <p:spPr>
          <a:xfrm>
            <a:off x="9232189"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Tree>
    <p:extLst>
      <p:ext uri="{BB962C8B-B14F-4D97-AF65-F5344CB8AC3E}">
        <p14:creationId xmlns:p14="http://schemas.microsoft.com/office/powerpoint/2010/main" val="2014544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172867"/>
            <a:ext cx="10515600" cy="781750"/>
          </a:xfrm>
          <a:prstGeom prst="rect">
            <a:avLst/>
          </a:prstGeom>
        </p:spPr>
        <p:txBody>
          <a:bodyPr/>
          <a:lstStyle>
            <a:lvl1pPr>
              <a:lnSpc>
                <a:spcPct val="100000"/>
              </a:lnSpc>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2" name="Text Placeholder 2">
            <a:extLst>
              <a:ext uri="{FF2B5EF4-FFF2-40B4-BE49-F238E27FC236}">
                <a16:creationId xmlns:a16="http://schemas.microsoft.com/office/drawing/2014/main" id="{2399F695-8668-224C-8AFC-D44698FF566F}"/>
              </a:ext>
            </a:extLst>
          </p:cNvPr>
          <p:cNvSpPr>
            <a:spLocks noGrp="1"/>
          </p:cNvSpPr>
          <p:nvPr>
            <p:ph type="body" idx="14"/>
          </p:nvPr>
        </p:nvSpPr>
        <p:spPr>
          <a:xfrm>
            <a:off x="838199" y="2809484"/>
            <a:ext cx="10515600" cy="2800486"/>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b="0" noProof="0"/>
          </a:p>
          <a:p>
            <a:pPr lvl="2"/>
            <a:endParaRPr lang="fi-FI" b="0" noProof="0"/>
          </a:p>
          <a:p>
            <a:pPr lvl="3"/>
            <a:endParaRPr lang="fi-FI" noProof="0"/>
          </a:p>
        </p:txBody>
      </p:sp>
      <p:sp>
        <p:nvSpPr>
          <p:cNvPr id="14" name="Text Placeholder 2">
            <a:extLst>
              <a:ext uri="{FF2B5EF4-FFF2-40B4-BE49-F238E27FC236}">
                <a16:creationId xmlns:a16="http://schemas.microsoft.com/office/drawing/2014/main" id="{458B2654-D836-4347-9069-004B90A0A553}"/>
              </a:ext>
            </a:extLst>
          </p:cNvPr>
          <p:cNvSpPr>
            <a:spLocks noGrp="1"/>
          </p:cNvSpPr>
          <p:nvPr>
            <p:ph type="body" idx="15"/>
          </p:nvPr>
        </p:nvSpPr>
        <p:spPr>
          <a:xfrm>
            <a:off x="838199" y="2359779"/>
            <a:ext cx="10515600" cy="336550"/>
          </a:xfrm>
        </p:spPr>
        <p:txBody>
          <a:bodyPr anchor="t"/>
          <a:lstStyle>
            <a:lvl1pPr marL="0" indent="0">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Tree>
    <p:extLst>
      <p:ext uri="{BB962C8B-B14F-4D97-AF65-F5344CB8AC3E}">
        <p14:creationId xmlns:p14="http://schemas.microsoft.com/office/powerpoint/2010/main" val="14147335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t>14.4.2026</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4354597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KOLMIJAKO KÄYTTÖESIMERKKI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39665795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KOLMIJAKO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1430214"/>
            <a:ext cx="4068792" cy="54277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solidFill>
                <a:schemeClr val="bg2"/>
              </a:solidFill>
            </a:endParaRPr>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1430215"/>
            <a:ext cx="4068792" cy="54277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1430214"/>
            <a:ext cx="4068792" cy="54277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a:solidFill>
            <a:schemeClr val="accent6"/>
          </a:solidFill>
        </p:spPr>
        <p:txBody>
          <a:bodyPr anchor="t"/>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solidFill>
                  <a:schemeClr val="tx1"/>
                </a:solidFill>
                <a:latin typeface="Georgia" panose="02040502050405020303" pitchFamily="18" charset="0"/>
              </a:defRPr>
            </a:lvl2pPr>
            <a:lvl3pPr marL="914400" indent="0">
              <a:buNone/>
              <a:defRPr sz="2300" b="0">
                <a:solidFill>
                  <a:schemeClr val="tx1"/>
                </a:solidFill>
                <a:latin typeface="Georgia" panose="02040502050405020303" pitchFamily="18" charset="0"/>
              </a:defRPr>
            </a:lvl3pPr>
            <a:lvl4pPr marL="1371600" indent="0">
              <a:buNone/>
              <a:defRPr sz="2300" b="0">
                <a:solidFill>
                  <a:schemeClr val="tx1"/>
                </a:solidFill>
                <a:latin typeface="Georgia" panose="02040502050405020303" pitchFamily="18" charset="0"/>
              </a:defRPr>
            </a:lvl4pPr>
            <a:lvl5pPr marL="1828800" indent="0">
              <a:buNone/>
              <a:defRPr sz="2300" b="0">
                <a:solidFill>
                  <a:schemeClr val="tx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a:p>
            <a:pPr lvl="0"/>
            <a:endParaRPr lang="fi-FI" noProof="0"/>
          </a:p>
          <a:p>
            <a:pPr lvl="1"/>
            <a:endParaRPr lang="fi-FI" noProof="0"/>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a:p>
            <a:pPr lvl="1"/>
            <a:endParaRPr lang="fi-FI" noProof="0"/>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solidFill>
                  <a:schemeClr val="tx1"/>
                </a:solidFill>
                <a:latin typeface="Georgia" panose="02040502050405020303" pitchFamily="18" charset="0"/>
              </a:defRPr>
            </a:lvl2pPr>
            <a:lvl3pPr marL="914400" indent="0">
              <a:buNone/>
              <a:defRPr sz="2300" b="0">
                <a:solidFill>
                  <a:schemeClr val="tx1"/>
                </a:solidFill>
                <a:latin typeface="Georgia" panose="02040502050405020303" pitchFamily="18" charset="0"/>
              </a:defRPr>
            </a:lvl3pPr>
            <a:lvl4pPr marL="1371600" indent="0">
              <a:buNone/>
              <a:defRPr sz="2300" b="0">
                <a:solidFill>
                  <a:schemeClr val="tx1"/>
                </a:solidFill>
                <a:latin typeface="Georgia" panose="02040502050405020303" pitchFamily="18" charset="0"/>
              </a:defRPr>
            </a:lvl4pPr>
            <a:lvl5pPr marL="1828800" indent="0">
              <a:buNone/>
              <a:defRPr sz="2300" b="0">
                <a:solidFill>
                  <a:schemeClr val="tx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a:p>
            <a:pPr lvl="1"/>
            <a:endParaRPr lang="fi-FI" noProof="0"/>
          </a:p>
        </p:txBody>
      </p:sp>
    </p:spTree>
    <p:extLst>
      <p:ext uri="{BB962C8B-B14F-4D97-AF65-F5344CB8AC3E}">
        <p14:creationId xmlns:p14="http://schemas.microsoft.com/office/powerpoint/2010/main" val="25843330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33EF-D584-1B48-8BC9-3CD504508138}"/>
              </a:ext>
            </a:extLst>
          </p:cNvPr>
          <p:cNvSpPr>
            <a:spLocks noGrp="1"/>
          </p:cNvSpPr>
          <p:nvPr>
            <p:ph type="title"/>
          </p:nvPr>
        </p:nvSpPr>
        <p:spPr>
          <a:xfrm>
            <a:off x="982663" y="692696"/>
            <a:ext cx="10515600" cy="773435"/>
          </a:xfrm>
        </p:spPr>
        <p:txBody>
          <a:bodyPr anchor="b">
            <a:normAutofit/>
          </a:bodyPr>
          <a:lstStyle>
            <a:lvl1pPr>
              <a:defRPr sz="2500" baseline="0"/>
            </a:lvl1pPr>
          </a:lstStyle>
          <a:p>
            <a:r>
              <a:rPr lang="en-GB"/>
              <a:t>Click to edit Master title style</a:t>
            </a:r>
            <a:endParaRPr lang="en-FI"/>
          </a:p>
        </p:txBody>
      </p:sp>
      <p:sp>
        <p:nvSpPr>
          <p:cNvPr id="3" name="Text Placeholder 2">
            <a:extLst>
              <a:ext uri="{FF2B5EF4-FFF2-40B4-BE49-F238E27FC236}">
                <a16:creationId xmlns:a16="http://schemas.microsoft.com/office/drawing/2014/main" id="{0175F289-BCE2-BA4C-B4FB-B338D6BBF920}"/>
              </a:ext>
            </a:extLst>
          </p:cNvPr>
          <p:cNvSpPr>
            <a:spLocks noGrp="1"/>
          </p:cNvSpPr>
          <p:nvPr>
            <p:ph type="body" idx="1"/>
          </p:nvPr>
        </p:nvSpPr>
        <p:spPr>
          <a:xfrm>
            <a:off x="980580" y="1772816"/>
            <a:ext cx="10515600" cy="4176464"/>
          </a:xfrm>
        </p:spPr>
        <p:txBody>
          <a:bodyPr>
            <a:normAutofit/>
          </a:bodyPr>
          <a:lstStyle>
            <a:lvl1pPr marL="0" indent="0" algn="l">
              <a:buNone/>
              <a:defRPr sz="22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0393571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KAHTIAJAKO KÄYTTÖESIMERKKI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6412043" y="118586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6412836" y="2505075"/>
            <a:ext cx="5181601"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2541923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LI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172867"/>
            <a:ext cx="10515600" cy="781750"/>
          </a:xfrm>
          <a:prstGeom prst="rect">
            <a:avLst/>
          </a:prstGeom>
        </p:spPr>
        <p:txBody>
          <a:bodyPr/>
          <a:lstStyle>
            <a:lvl1pPr>
              <a:lnSpc>
                <a:spcPct val="100000"/>
              </a:lnSpc>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5" name="Text Placeholder 4">
            <a:extLst>
              <a:ext uri="{FF2B5EF4-FFF2-40B4-BE49-F238E27FC236}">
                <a16:creationId xmlns:a16="http://schemas.microsoft.com/office/drawing/2014/main" id="{D025BBE2-965C-4042-BAD8-4FC805621BF7}"/>
              </a:ext>
            </a:extLst>
          </p:cNvPr>
          <p:cNvSpPr>
            <a:spLocks noGrp="1"/>
          </p:cNvSpPr>
          <p:nvPr>
            <p:ph type="body" sz="quarter" idx="11"/>
          </p:nvPr>
        </p:nvSpPr>
        <p:spPr>
          <a:xfrm>
            <a:off x="838200" y="2355850"/>
            <a:ext cx="10515600" cy="2944813"/>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3575455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I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1185864"/>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118586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3" name="Text Placeholder 2">
            <a:extLst>
              <a:ext uri="{FF2B5EF4-FFF2-40B4-BE49-F238E27FC236}">
                <a16:creationId xmlns:a16="http://schemas.microsoft.com/office/drawing/2014/main" id="{76078FF3-7CF2-B747-84A2-136E76FC7CC5}"/>
              </a:ext>
            </a:extLst>
          </p:cNvPr>
          <p:cNvSpPr>
            <a:spLocks noGrp="1"/>
          </p:cNvSpPr>
          <p:nvPr>
            <p:ph type="body" idx="14"/>
          </p:nvPr>
        </p:nvSpPr>
        <p:spPr>
          <a:xfrm>
            <a:off x="838199" y="2505075"/>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b="0" noProof="0"/>
          </a:p>
          <a:p>
            <a:pPr lvl="2"/>
            <a:endParaRPr lang="fi-FI" noProof="0"/>
          </a:p>
        </p:txBody>
      </p:sp>
      <p:sp>
        <p:nvSpPr>
          <p:cNvPr id="14" name="Text Placeholder 2">
            <a:extLst>
              <a:ext uri="{FF2B5EF4-FFF2-40B4-BE49-F238E27FC236}">
                <a16:creationId xmlns:a16="http://schemas.microsoft.com/office/drawing/2014/main" id="{85D56223-2B0B-BF47-A473-46887AC2D849}"/>
              </a:ext>
            </a:extLst>
          </p:cNvPr>
          <p:cNvSpPr>
            <a:spLocks noGrp="1"/>
          </p:cNvSpPr>
          <p:nvPr>
            <p:ph type="body" idx="15"/>
          </p:nvPr>
        </p:nvSpPr>
        <p:spPr>
          <a:xfrm>
            <a:off x="6189688" y="2505075"/>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346746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LISTA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1185864"/>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118586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505075"/>
            <a:ext cx="5157787"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8" name="Text Placeholder 4">
            <a:extLst>
              <a:ext uri="{FF2B5EF4-FFF2-40B4-BE49-F238E27FC236}">
                <a16:creationId xmlns:a16="http://schemas.microsoft.com/office/drawing/2014/main" id="{05A15A47-6782-C54A-93D2-C9A076009960}"/>
              </a:ext>
            </a:extLst>
          </p:cNvPr>
          <p:cNvSpPr>
            <a:spLocks noGrp="1"/>
          </p:cNvSpPr>
          <p:nvPr>
            <p:ph type="body" sz="quarter" idx="16"/>
          </p:nvPr>
        </p:nvSpPr>
        <p:spPr>
          <a:xfrm>
            <a:off x="6172993" y="2505075"/>
            <a:ext cx="5181601"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2" name="TextBox 1">
            <a:extLst>
              <a:ext uri="{FF2B5EF4-FFF2-40B4-BE49-F238E27FC236}">
                <a16:creationId xmlns:a16="http://schemas.microsoft.com/office/drawing/2014/main" id="{35C3520F-2346-251E-3A64-72240B232F36}"/>
              </a:ext>
            </a:extLst>
          </p:cNvPr>
          <p:cNvSpPr txBox="1"/>
          <p:nvPr userDrawn="1"/>
        </p:nvSpPr>
        <p:spPr>
          <a:xfrm>
            <a:off x="281751" y="6492875"/>
            <a:ext cx="4252274" cy="276999"/>
          </a:xfrm>
          <a:prstGeom prst="rect">
            <a:avLst/>
          </a:prstGeom>
          <a:noFill/>
        </p:spPr>
        <p:txBody>
          <a:bodyPr wrap="square" rtlCol="0">
            <a:spAutoFit/>
          </a:bodyPr>
          <a:lstStyle/>
          <a:p>
            <a:r>
              <a:rPr lang="fi-FI" sz="1200" b="0" i="0" noProof="1">
                <a:latin typeface="Arial" panose="020B0604020202020204" pitchFamily="34" charset="0"/>
                <a:cs typeface="Arial" panose="020B0604020202020204" pitchFamily="34" charset="0"/>
              </a:rPr>
              <a:t>Toimintasuunnitelma 2023</a:t>
            </a:r>
          </a:p>
        </p:txBody>
      </p:sp>
    </p:spTree>
    <p:extLst>
      <p:ext uri="{BB962C8B-B14F-4D97-AF65-F5344CB8AC3E}">
        <p14:creationId xmlns:p14="http://schemas.microsoft.com/office/powerpoint/2010/main" val="121151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theme" Target="../theme/theme2.xml"/><Relationship Id="rId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F7963-B688-6345-9742-540145AD6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
        <p:nvSpPr>
          <p:cNvPr id="6" name="Title Placeholder 5">
            <a:extLst>
              <a:ext uri="{FF2B5EF4-FFF2-40B4-BE49-F238E27FC236}">
                <a16:creationId xmlns:a16="http://schemas.microsoft.com/office/drawing/2014/main" id="{AFFD4695-A099-E096-479F-12F0A6B916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I"/>
          </a:p>
        </p:txBody>
      </p:sp>
      <p:sp>
        <p:nvSpPr>
          <p:cNvPr id="7" name="TextBox 6">
            <a:extLst>
              <a:ext uri="{FF2B5EF4-FFF2-40B4-BE49-F238E27FC236}">
                <a16:creationId xmlns:a16="http://schemas.microsoft.com/office/drawing/2014/main" id="{C1E67EEB-7E49-50FF-8B49-CA840AB1F20A}"/>
              </a:ext>
            </a:extLst>
          </p:cNvPr>
          <p:cNvSpPr txBox="1"/>
          <p:nvPr userDrawn="1"/>
        </p:nvSpPr>
        <p:spPr>
          <a:xfrm>
            <a:off x="222771" y="6403900"/>
            <a:ext cx="542365" cy="261610"/>
          </a:xfrm>
          <a:prstGeom prst="rect">
            <a:avLst/>
          </a:prstGeom>
          <a:noFill/>
        </p:spPr>
        <p:txBody>
          <a:bodyPr wrap="square" rtlCol="0">
            <a:spAutoFit/>
          </a:bodyPr>
          <a:lstStyle/>
          <a:p>
            <a:fld id="{DAF8B8BE-5830-F54C-92CF-501AB0D98732}" type="slidenum">
              <a:rPr lang="en-FI" sz="1100" smtClean="0">
                <a:latin typeface="Arial" panose="020B0604020202020204" pitchFamily="34" charset="0"/>
                <a:cs typeface="Arial" panose="020B0604020202020204" pitchFamily="34" charset="0"/>
              </a:rPr>
              <a:t>‹#›</a:t>
            </a:fld>
            <a:endParaRPr lang="en-FI"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731498"/>
      </p:ext>
    </p:extLst>
  </p:cSld>
  <p:clrMap bg1="lt1" tx1="dk1" bg2="lt2" tx2="dk2" accent1="accent1" accent2="accent2" accent3="accent3" accent4="accent4" accent5="accent5" accent6="accent6" hlink="hlink" folHlink="folHlink"/>
  <p:sldLayoutIdLst>
    <p:sldLayoutId id="2147483701" r:id="rId1"/>
    <p:sldLayoutId id="2147483695" r:id="rId2"/>
    <p:sldLayoutId id="2147483697" r:id="rId3"/>
    <p:sldLayoutId id="2147483700" r:id="rId4"/>
    <p:sldLayoutId id="2147483696" r:id="rId5"/>
    <p:sldLayoutId id="2147483664" r:id="rId6"/>
    <p:sldLayoutId id="2147483665" r:id="rId7"/>
    <p:sldLayoutId id="2147483653" r:id="rId8"/>
    <p:sldLayoutId id="2147483692" r:id="rId9"/>
    <p:sldLayoutId id="2147483667" r:id="rId10"/>
    <p:sldLayoutId id="2147483668" r:id="rId11"/>
    <p:sldLayoutId id="2147483669" r:id="rId12"/>
    <p:sldLayoutId id="2147483670" r:id="rId13"/>
    <p:sldLayoutId id="2147483691" r:id="rId14"/>
    <p:sldLayoutId id="2147483672" r:id="rId15"/>
    <p:sldLayoutId id="2147483671" r:id="rId16"/>
    <p:sldLayoutId id="2147483673" r:id="rId17"/>
    <p:sldLayoutId id="2147483674" r:id="rId18"/>
    <p:sldLayoutId id="2147483675" r:id="rId19"/>
    <p:sldLayoutId id="2147483676" r:id="rId20"/>
    <p:sldLayoutId id="2147483678" r:id="rId21"/>
    <p:sldLayoutId id="2147483679" r:id="rId22"/>
    <p:sldLayoutId id="2147483681" r:id="rId23"/>
    <p:sldLayoutId id="2147483680" r:id="rId24"/>
    <p:sldLayoutId id="2147483684" r:id="rId25"/>
    <p:sldLayoutId id="2147483686" r:id="rId26"/>
    <p:sldLayoutId id="2147483687" r:id="rId27"/>
    <p:sldLayoutId id="2147483688" r:id="rId28"/>
    <p:sldLayoutId id="2147483689" r:id="rId29"/>
    <p:sldLayoutId id="2147483693" r:id="rId30"/>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F7963-B688-6345-9742-540145AD6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1" name="Title Placeholder 10">
            <a:extLst>
              <a:ext uri="{FF2B5EF4-FFF2-40B4-BE49-F238E27FC236}">
                <a16:creationId xmlns:a16="http://schemas.microsoft.com/office/drawing/2014/main" id="{13ADB4FF-36A8-5847-9E28-618A7E3991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fi-FI"/>
              <a:t>Muokkaa ots. perustyyl. napsautt.</a:t>
            </a:r>
          </a:p>
        </p:txBody>
      </p:sp>
    </p:spTree>
    <p:extLst>
      <p:ext uri="{BB962C8B-B14F-4D97-AF65-F5344CB8AC3E}">
        <p14:creationId xmlns:p14="http://schemas.microsoft.com/office/powerpoint/2010/main" val="108476586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47F4FDB4-03B1-86C7-C96F-1FFD010428E6}"/>
              </a:ext>
            </a:extLst>
          </p:cNvPr>
          <p:cNvSpPr>
            <a:spLocks noGrp="1"/>
          </p:cNvSpPr>
          <p:nvPr>
            <p:ph type="ctrTitle"/>
          </p:nvPr>
        </p:nvSpPr>
        <p:spPr/>
        <p:txBody>
          <a:bodyPr>
            <a:normAutofit fontScale="90000"/>
          </a:bodyPr>
          <a:lstStyle/>
          <a:p>
            <a:r>
              <a:rPr lang="en-GB" dirty="0" err="1">
                <a:latin typeface="Arial"/>
                <a:cs typeface="Arial"/>
              </a:rPr>
              <a:t>Hämeen</a:t>
            </a:r>
            <a:r>
              <a:rPr lang="en-GB" dirty="0">
                <a:latin typeface="Arial"/>
                <a:cs typeface="Arial"/>
              </a:rPr>
              <a:t> </a:t>
            </a:r>
            <a:r>
              <a:rPr lang="en-GB" dirty="0" err="1">
                <a:latin typeface="Arial"/>
                <a:cs typeface="Arial"/>
              </a:rPr>
              <a:t>piirin</a:t>
            </a:r>
            <a:r>
              <a:rPr lang="en-GB" dirty="0">
                <a:latin typeface="Arial"/>
                <a:cs typeface="Arial"/>
              </a:rPr>
              <a:t> </a:t>
            </a:r>
            <a:r>
              <a:rPr lang="en-GB" dirty="0" err="1">
                <a:latin typeface="Arial"/>
                <a:cs typeface="Arial"/>
              </a:rPr>
              <a:t>toimintasuunnitelma</a:t>
            </a:r>
            <a:r>
              <a:rPr lang="en-GB" dirty="0">
                <a:latin typeface="Arial"/>
                <a:cs typeface="Arial"/>
              </a:rPr>
              <a:t> </a:t>
            </a:r>
            <a:r>
              <a:rPr lang="en-GB" dirty="0" err="1">
                <a:latin typeface="Arial"/>
                <a:cs typeface="Arial"/>
              </a:rPr>
              <a:t>vuodelle</a:t>
            </a:r>
            <a:r>
              <a:rPr lang="en-GB" dirty="0">
                <a:latin typeface="Arial"/>
                <a:cs typeface="Arial"/>
              </a:rPr>
              <a:t> 2026</a:t>
            </a:r>
          </a:p>
        </p:txBody>
      </p:sp>
      <p:sp>
        <p:nvSpPr>
          <p:cNvPr id="7" name="Alaotsikko 6">
            <a:extLst>
              <a:ext uri="{FF2B5EF4-FFF2-40B4-BE49-F238E27FC236}">
                <a16:creationId xmlns:a16="http://schemas.microsoft.com/office/drawing/2014/main" id="{E676EB23-CEF2-5CBC-5D50-ED1A6E6B5F83}"/>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305260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F3E7F-7042-B919-05D8-CF24AA630677}"/>
              </a:ext>
            </a:extLst>
          </p:cNvPr>
          <p:cNvSpPr>
            <a:spLocks noGrp="1"/>
          </p:cNvSpPr>
          <p:nvPr>
            <p:ph type="title"/>
          </p:nvPr>
        </p:nvSpPr>
        <p:spPr>
          <a:xfrm>
            <a:off x="634285" y="463368"/>
            <a:ext cx="10515600" cy="781750"/>
          </a:xfrm>
        </p:spPr>
        <p:txBody>
          <a:bodyPr/>
          <a:lstStyle/>
          <a:p>
            <a:pPr>
              <a:spcBef>
                <a:spcPts val="0"/>
              </a:spcBef>
            </a:pPr>
            <a:r>
              <a:rPr lang="fi-FI" sz="2800" b="0" dirty="0">
                <a:latin typeface="Arial"/>
                <a:ea typeface="+mn-ea"/>
                <a:cs typeface="Arial"/>
              </a:rPr>
              <a:t>Näillä toimenpiteillä vaikutamme vuonna 2026 siihen, että </a:t>
            </a:r>
            <a:br>
              <a:rPr lang="fi-FI" sz="2800" b="0" dirty="0">
                <a:latin typeface="Arial"/>
                <a:ea typeface="+mn-ea"/>
                <a:cs typeface="Arial"/>
              </a:rPr>
            </a:br>
            <a:r>
              <a:rPr lang="fi-FI" sz="2800" b="0" dirty="0">
                <a:latin typeface="Arial"/>
                <a:ea typeface="+mn-ea"/>
                <a:cs typeface="Arial"/>
              </a:rPr>
              <a:t>apu löytyy läheltä</a:t>
            </a:r>
          </a:p>
        </p:txBody>
      </p:sp>
      <p:sp>
        <p:nvSpPr>
          <p:cNvPr id="3" name="Text Placeholder 2">
            <a:extLst>
              <a:ext uri="{FF2B5EF4-FFF2-40B4-BE49-F238E27FC236}">
                <a16:creationId xmlns:a16="http://schemas.microsoft.com/office/drawing/2014/main" id="{CBA9E1D7-553B-1370-7A2C-67833BA4A06A}"/>
              </a:ext>
            </a:extLst>
          </p:cNvPr>
          <p:cNvSpPr>
            <a:spLocks noGrp="1"/>
          </p:cNvSpPr>
          <p:nvPr>
            <p:ph type="body" sz="quarter" idx="11"/>
          </p:nvPr>
        </p:nvSpPr>
        <p:spPr>
          <a:xfrm>
            <a:off x="838200" y="1243742"/>
            <a:ext cx="10515600" cy="2944813"/>
          </a:xfrm>
        </p:spPr>
        <p:txBody>
          <a:bodyPr vert="horz" lIns="91440" tIns="45720" rIns="91440" bIns="45720" rtlCol="0" anchor="t">
            <a:noAutofit/>
          </a:bodyPr>
          <a:lstStyle/>
          <a:p>
            <a:pPr>
              <a:spcBef>
                <a:spcPts val="0"/>
              </a:spcBef>
            </a:pPr>
            <a:endParaRPr lang="fi-FI" sz="2000" dirty="0">
              <a:latin typeface="Arial"/>
              <a:cs typeface="Arial"/>
            </a:endParaRPr>
          </a:p>
          <a:p>
            <a:pPr>
              <a:spcBef>
                <a:spcPts val="0"/>
              </a:spcBef>
            </a:pPr>
            <a:endParaRPr lang="fi-FI" sz="2000" dirty="0"/>
          </a:p>
          <a:p>
            <a:pPr marL="342900" indent="-342900">
              <a:lnSpc>
                <a:spcPct val="107000"/>
              </a:lnSpc>
              <a:spcBef>
                <a:spcPts val="0"/>
              </a:spcBef>
              <a:spcAft>
                <a:spcPts val="800"/>
              </a:spcAft>
              <a:buFont typeface="Symbol,Sans-Serif" panose="020B0604020202020204" pitchFamily="34" charset="0"/>
              <a:buChar char=""/>
            </a:pPr>
            <a:r>
              <a:rPr lang="fi-FI" sz="2000" dirty="0">
                <a:latin typeface="Arial"/>
                <a:cs typeface="Arial"/>
              </a:rPr>
              <a:t>Järjestöyhteistyöllä (Vapepa) varmistetaan riittävä vapaaehtoisreservi</a:t>
            </a:r>
          </a:p>
          <a:p>
            <a:pPr marL="342900" indent="-342900">
              <a:lnSpc>
                <a:spcPct val="107000"/>
              </a:lnSpc>
              <a:spcBef>
                <a:spcPts val="0"/>
              </a:spcBef>
              <a:spcAft>
                <a:spcPts val="800"/>
              </a:spcAft>
              <a:buFont typeface="Symbol,Sans-Serif" panose="020B0604020202020204" pitchFamily="34" charset="0"/>
              <a:buChar char=""/>
            </a:pPr>
            <a:r>
              <a:rPr lang="fi-FI" sz="2000" dirty="0">
                <a:latin typeface="Arial"/>
                <a:cs typeface="Arial"/>
              </a:rPr>
              <a:t>Maakunnallinen valmiuspäivystysjärjestelmä ohjaa avuntarvitsijoille tarkoituksenmukaisen ja riittävän avun (resurssin).</a:t>
            </a:r>
          </a:p>
          <a:p>
            <a:pPr marL="342900" indent="-342900">
              <a:lnSpc>
                <a:spcPct val="107000"/>
              </a:lnSpc>
              <a:spcBef>
                <a:spcPts val="0"/>
              </a:spcBef>
              <a:spcAft>
                <a:spcPts val="800"/>
              </a:spcAft>
              <a:buFont typeface="Symbol,Sans-Serif" panose="020B0604020202020204" pitchFamily="34" charset="0"/>
              <a:buChar char=""/>
            </a:pPr>
            <a:r>
              <a:rPr lang="fi-FI" sz="2000" dirty="0">
                <a:latin typeface="Arial"/>
                <a:cs typeface="Arial"/>
              </a:rPr>
              <a:t>Lisäämme alueellista ensiapuryhmätoimintaa</a:t>
            </a:r>
            <a:endParaRPr lang="en-US" sz="2000" dirty="0">
              <a:latin typeface="Arial"/>
              <a:cs typeface="Arial"/>
            </a:endParaRPr>
          </a:p>
          <a:p>
            <a:pPr marL="342900" indent="-342900">
              <a:lnSpc>
                <a:spcPct val="107000"/>
              </a:lnSpc>
              <a:spcBef>
                <a:spcPts val="0"/>
              </a:spcBef>
              <a:spcAft>
                <a:spcPts val="800"/>
              </a:spcAft>
              <a:buFont typeface="Symbol,Sans-Serif" panose="020B0604020202020204" pitchFamily="34" charset="0"/>
              <a:buChar char=""/>
            </a:pPr>
            <a:r>
              <a:rPr lang="fi-FI" sz="2000" dirty="0">
                <a:latin typeface="Arial"/>
                <a:cs typeface="Arial"/>
              </a:rPr>
              <a:t>Vahvistamme ensiapupäivystäjien osaamista uusilla koulutusmoduuleilla</a:t>
            </a:r>
            <a:endParaRPr lang="en-US" sz="2000" dirty="0">
              <a:latin typeface="Arial"/>
              <a:cs typeface="Arial"/>
            </a:endParaRPr>
          </a:p>
          <a:p>
            <a:pPr marL="342900" indent="-342900">
              <a:lnSpc>
                <a:spcPct val="107000"/>
              </a:lnSpc>
              <a:spcBef>
                <a:spcPts val="0"/>
              </a:spcBef>
              <a:spcAft>
                <a:spcPts val="800"/>
              </a:spcAft>
              <a:buFont typeface="Symbol,Sans-Serif" panose="020B0604020202020204" pitchFamily="34" charset="0"/>
              <a:buChar char=""/>
            </a:pPr>
            <a:r>
              <a:rPr lang="fi-FI" sz="2000" dirty="0">
                <a:latin typeface="Arial"/>
                <a:cs typeface="Arial"/>
              </a:rPr>
              <a:t>Monipuolistamme päivystystoimintaa häirintäyhdyshenkilötoiminnalla</a:t>
            </a:r>
          </a:p>
          <a:p>
            <a:pPr marL="342900" indent="-342900">
              <a:lnSpc>
                <a:spcPct val="107000"/>
              </a:lnSpc>
              <a:spcBef>
                <a:spcPts val="0"/>
              </a:spcBef>
              <a:spcAft>
                <a:spcPts val="800"/>
              </a:spcAft>
              <a:buFont typeface="Symbol,Sans-Serif" panose="020B0604020202020204" pitchFamily="34" charset="0"/>
              <a:buChar char=""/>
            </a:pPr>
            <a:r>
              <a:rPr lang="fi-FI" sz="2000" dirty="0">
                <a:latin typeface="Arial"/>
                <a:cs typeface="Arial"/>
              </a:rPr>
              <a:t>Vahvistamme ensiapuryhmien valmiudellista ymmärrystä ja osaamista koulutuksilla</a:t>
            </a:r>
          </a:p>
          <a:p>
            <a:pPr marL="342900" indent="-342900">
              <a:lnSpc>
                <a:spcPct val="107000"/>
              </a:lnSpc>
              <a:spcBef>
                <a:spcPts val="0"/>
              </a:spcBef>
              <a:spcAft>
                <a:spcPts val="800"/>
              </a:spcAft>
              <a:buFont typeface="Symbol,Sans-Serif" panose="020B0604020202020204" pitchFamily="34" charset="0"/>
              <a:buChar char=""/>
            </a:pPr>
            <a:r>
              <a:rPr lang="fi-FI" sz="2000" dirty="0">
                <a:latin typeface="Arial"/>
                <a:cs typeface="Arial"/>
              </a:rPr>
              <a:t>Kannustamme pitämään Hupsis (päivystystietokanta) tietokannan </a:t>
            </a:r>
            <a:r>
              <a:rPr lang="fi-FI" sz="2000" dirty="0" err="1">
                <a:latin typeface="Arial"/>
                <a:cs typeface="Arial"/>
              </a:rPr>
              <a:t>ajantasalla</a:t>
            </a:r>
            <a:r>
              <a:rPr lang="fi-FI" sz="2000" dirty="0">
                <a:latin typeface="Arial"/>
                <a:cs typeface="Arial"/>
              </a:rPr>
              <a:t> ja vahvistamaan sen monipuolista käyttöä</a:t>
            </a:r>
          </a:p>
          <a:p>
            <a:pPr marL="342900" indent="-342900">
              <a:lnSpc>
                <a:spcPct val="107000"/>
              </a:lnSpc>
              <a:spcBef>
                <a:spcPts val="0"/>
              </a:spcBef>
              <a:spcAft>
                <a:spcPts val="800"/>
              </a:spcAft>
              <a:buFont typeface="Symbol,Sans-Serif" panose="020B0604020202020204" pitchFamily="34" charset="0"/>
              <a:buChar char=""/>
            </a:pPr>
            <a:r>
              <a:rPr lang="fi-FI" sz="2000" dirty="0">
                <a:latin typeface="Arial"/>
                <a:cs typeface="Arial"/>
              </a:rPr>
              <a:t>Haemme lisäresursseja hakemalla hankerahoitusta mm vapaaehtoisten varautumisosaamisen kehittämiseen ja kartoittamiseen</a:t>
            </a:r>
          </a:p>
          <a:p>
            <a:pPr marL="342900" indent="-342900">
              <a:lnSpc>
                <a:spcPct val="107000"/>
              </a:lnSpc>
              <a:spcBef>
                <a:spcPts val="0"/>
              </a:spcBef>
              <a:spcAft>
                <a:spcPts val="800"/>
              </a:spcAft>
              <a:buFont typeface="Symbol,Sans-Serif" panose="020B0604020202020204" pitchFamily="34" charset="0"/>
              <a:buChar char=""/>
            </a:pPr>
            <a:endParaRPr lang="fi-FI" sz="2000" dirty="0">
              <a:latin typeface="Arial"/>
              <a:cs typeface="Arial"/>
            </a:endParaRPr>
          </a:p>
          <a:p>
            <a:pPr marL="342900" indent="-342900">
              <a:lnSpc>
                <a:spcPct val="107000"/>
              </a:lnSpc>
              <a:spcBef>
                <a:spcPts val="0"/>
              </a:spcBef>
              <a:spcAft>
                <a:spcPts val="800"/>
              </a:spcAft>
              <a:buFont typeface="Symbol,Sans-Serif" panose="020B0604020202020204" pitchFamily="34" charset="0"/>
              <a:buChar char=""/>
            </a:pPr>
            <a:endParaRPr lang="fi-FI" sz="2000" dirty="0">
              <a:latin typeface="Arial"/>
              <a:cs typeface="Arial"/>
            </a:endParaRPr>
          </a:p>
        </p:txBody>
      </p:sp>
    </p:spTree>
    <p:extLst>
      <p:ext uri="{BB962C8B-B14F-4D97-AF65-F5344CB8AC3E}">
        <p14:creationId xmlns:p14="http://schemas.microsoft.com/office/powerpoint/2010/main" val="796126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83333"/>
            <a:ext cx="9144000" cy="2035962"/>
          </a:xfrm>
        </p:spPr>
        <p:txBody>
          <a:bodyPr vert="horz" lIns="91440" tIns="45720" rIns="91440" bIns="45720" rtlCol="0" anchor="b">
            <a:normAutofit fontScale="90000"/>
          </a:bodyPr>
          <a:lstStyle/>
          <a:p>
            <a:r>
              <a:rPr lang="en-US" sz="5900" err="1">
                <a:latin typeface="Arial"/>
                <a:cs typeface="Arial"/>
              </a:rPr>
              <a:t>Päätavoite</a:t>
            </a:r>
            <a:r>
              <a:rPr lang="en-US" sz="5900">
                <a:latin typeface="Arial"/>
                <a:cs typeface="Arial"/>
              </a:rPr>
              <a:t> 2. </a:t>
            </a:r>
            <a:r>
              <a:rPr lang="en-US" sz="5900" err="1">
                <a:latin typeface="Arial"/>
                <a:cs typeface="Arial"/>
              </a:rPr>
              <a:t>Hyvinvoivassa</a:t>
            </a:r>
            <a:r>
              <a:rPr lang="en-US" sz="5900">
                <a:latin typeface="Arial"/>
                <a:cs typeface="Arial"/>
              </a:rPr>
              <a:t> </a:t>
            </a:r>
            <a:r>
              <a:rPr lang="en-US" sz="5900" err="1">
                <a:latin typeface="Arial"/>
                <a:cs typeface="Arial"/>
              </a:rPr>
              <a:t>yhteisössä</a:t>
            </a:r>
            <a:r>
              <a:rPr lang="en-US" sz="5900">
                <a:latin typeface="Arial"/>
                <a:cs typeface="Arial"/>
              </a:rPr>
              <a:t> </a:t>
            </a:r>
            <a:r>
              <a:rPr lang="en-US" sz="5900" err="1">
                <a:latin typeface="Arial"/>
                <a:cs typeface="Arial"/>
              </a:rPr>
              <a:t>kaikki</a:t>
            </a:r>
            <a:r>
              <a:rPr lang="en-US" sz="5900">
                <a:latin typeface="Arial"/>
                <a:cs typeface="Arial"/>
              </a:rPr>
              <a:t> </a:t>
            </a:r>
            <a:r>
              <a:rPr lang="en-US" sz="5900" err="1">
                <a:latin typeface="Arial"/>
                <a:cs typeface="Arial"/>
              </a:rPr>
              <a:t>ovat</a:t>
            </a:r>
            <a:r>
              <a:rPr lang="en-US" sz="5900">
                <a:latin typeface="Arial"/>
                <a:cs typeface="Arial"/>
              </a:rPr>
              <a:t> </a:t>
            </a:r>
            <a:r>
              <a:rPr lang="en-US" sz="5900" err="1">
                <a:latin typeface="Arial"/>
                <a:cs typeface="Arial"/>
              </a:rPr>
              <a:t>mukana</a:t>
            </a:r>
            <a:r>
              <a:rPr lang="en-US" sz="5900">
                <a:latin typeface="Arial"/>
                <a:cs typeface="Arial"/>
              </a:rPr>
              <a:t> </a:t>
            </a:r>
            <a:br>
              <a:rPr lang="en-US" sz="5900">
                <a:latin typeface="Arial"/>
                <a:cs typeface="Arial"/>
              </a:rPr>
            </a:br>
            <a:r>
              <a:rPr kumimoji="0" lang="en-GB" sz="2000" b="0" i="0" u="none" strike="noStrike" kern="1200" cap="none" spc="0" normalizeH="0" baseline="0" noProof="0" err="1">
                <a:ln>
                  <a:noFill/>
                </a:ln>
                <a:solidFill>
                  <a:srgbClr val="FFFFFF"/>
                </a:solidFill>
                <a:effectLst/>
                <a:uLnTx/>
                <a:uFillTx/>
                <a:latin typeface="Arial" panose="020B0604020202020204" pitchFamily="34" charset="0"/>
                <a:ea typeface="+mj-ea"/>
                <a:cs typeface="Arial" panose="020B0604020202020204" pitchFamily="34" charset="0"/>
              </a:rPr>
              <a:t>Toimintalinjaus</a:t>
            </a:r>
            <a: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 2024-2026, s. 5-6</a:t>
            </a:r>
            <a:endParaRPr lang="en-US" sz="5900">
              <a:latin typeface="Arial"/>
              <a:cs typeface="Arial"/>
            </a:endParaRPr>
          </a:p>
        </p:txBody>
      </p:sp>
    </p:spTree>
    <p:extLst>
      <p:ext uri="{BB962C8B-B14F-4D97-AF65-F5344CB8AC3E}">
        <p14:creationId xmlns:p14="http://schemas.microsoft.com/office/powerpoint/2010/main" val="348491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ruutu 5">
            <a:extLst>
              <a:ext uri="{FF2B5EF4-FFF2-40B4-BE49-F238E27FC236}">
                <a16:creationId xmlns:a16="http://schemas.microsoft.com/office/drawing/2014/main" id="{44F15F04-8860-2448-243A-CC15210DF72D}"/>
              </a:ext>
            </a:extLst>
          </p:cNvPr>
          <p:cNvSpPr txBox="1"/>
          <p:nvPr/>
        </p:nvSpPr>
        <p:spPr>
          <a:xfrm>
            <a:off x="9808969" y="1842994"/>
            <a:ext cx="2159000" cy="1200329"/>
          </a:xfrm>
          <a:prstGeom prst="rect">
            <a:avLst/>
          </a:prstGeom>
          <a:noFill/>
        </p:spPr>
        <p:txBody>
          <a:bodyPr wrap="square">
            <a:spAutoFit/>
          </a:bodyPr>
          <a:lstStyle/>
          <a:p>
            <a:r>
              <a:rPr lang="en-US" sz="1800" b="1">
                <a:latin typeface="Arial"/>
                <a:cs typeface="Arial"/>
              </a:rPr>
              <a:t>PÄÄTAVOITE 2: </a:t>
            </a:r>
            <a:r>
              <a:rPr lang="en-US" sz="1800" b="1" err="1">
                <a:latin typeface="Arial"/>
                <a:cs typeface="Arial"/>
              </a:rPr>
              <a:t>Hyvinvoivassa</a:t>
            </a:r>
            <a:r>
              <a:rPr lang="en-US" sz="1800" b="1">
                <a:latin typeface="Arial"/>
                <a:cs typeface="Arial"/>
              </a:rPr>
              <a:t> </a:t>
            </a:r>
            <a:r>
              <a:rPr lang="en-US" sz="1800" b="1" err="1">
                <a:latin typeface="Arial"/>
                <a:cs typeface="Arial"/>
              </a:rPr>
              <a:t>yhteisössä</a:t>
            </a:r>
            <a:r>
              <a:rPr lang="en-US" sz="1800" b="1">
                <a:latin typeface="Arial"/>
                <a:cs typeface="Arial"/>
              </a:rPr>
              <a:t> </a:t>
            </a:r>
            <a:r>
              <a:rPr lang="en-US" sz="1800" b="1" err="1">
                <a:latin typeface="Arial"/>
                <a:cs typeface="Arial"/>
              </a:rPr>
              <a:t>kaikki</a:t>
            </a:r>
            <a:r>
              <a:rPr lang="en-US" sz="1800" b="1">
                <a:latin typeface="Arial"/>
                <a:cs typeface="Arial"/>
              </a:rPr>
              <a:t> </a:t>
            </a:r>
            <a:r>
              <a:rPr lang="en-US" sz="1800" b="1" err="1">
                <a:latin typeface="Arial"/>
                <a:cs typeface="Arial"/>
              </a:rPr>
              <a:t>ovat</a:t>
            </a:r>
            <a:r>
              <a:rPr lang="en-US" sz="1800" b="1">
                <a:latin typeface="Arial"/>
                <a:cs typeface="Arial"/>
              </a:rPr>
              <a:t> </a:t>
            </a:r>
            <a:r>
              <a:rPr lang="en-US" sz="1800" b="1" err="1">
                <a:latin typeface="Arial"/>
                <a:cs typeface="Arial"/>
              </a:rPr>
              <a:t>mukana</a:t>
            </a:r>
            <a:endParaRPr lang="en-GB" sz="1800" b="1"/>
          </a:p>
        </p:txBody>
      </p:sp>
      <p:sp>
        <p:nvSpPr>
          <p:cNvPr id="10" name="Otsikko 9">
            <a:extLst>
              <a:ext uri="{FF2B5EF4-FFF2-40B4-BE49-F238E27FC236}">
                <a16:creationId xmlns:a16="http://schemas.microsoft.com/office/drawing/2014/main" id="{777DDD7B-DF4F-B66E-BF27-0A1B2AF057A1}"/>
              </a:ext>
            </a:extLst>
          </p:cNvPr>
          <p:cNvSpPr>
            <a:spLocks noGrp="1"/>
          </p:cNvSpPr>
          <p:nvPr>
            <p:ph type="title"/>
          </p:nvPr>
        </p:nvSpPr>
        <p:spPr/>
        <p:txBody>
          <a:bodyPr/>
          <a:lstStyle/>
          <a:p>
            <a:r>
              <a:rPr lang="en-GB" dirty="0" err="1"/>
              <a:t>Hyvinvoinnin</a:t>
            </a:r>
            <a:r>
              <a:rPr lang="en-GB" dirty="0"/>
              <a:t> </a:t>
            </a:r>
            <a:r>
              <a:rPr lang="en-GB" dirty="0" err="1"/>
              <a:t>ja</a:t>
            </a:r>
            <a:r>
              <a:rPr lang="en-GB" dirty="0"/>
              <a:t> </a:t>
            </a:r>
            <a:r>
              <a:rPr lang="en-GB" dirty="0" err="1"/>
              <a:t>terveyden</a:t>
            </a:r>
            <a:r>
              <a:rPr lang="en-GB" dirty="0"/>
              <a:t> </a:t>
            </a:r>
            <a:r>
              <a:rPr lang="en-GB" dirty="0" err="1"/>
              <a:t>edistäminen</a:t>
            </a:r>
            <a:endParaRPr lang="en-GB" dirty="0"/>
          </a:p>
        </p:txBody>
      </p:sp>
      <p:sp>
        <p:nvSpPr>
          <p:cNvPr id="3" name="Text Placeholder 2">
            <a:extLst>
              <a:ext uri="{FF2B5EF4-FFF2-40B4-BE49-F238E27FC236}">
                <a16:creationId xmlns:a16="http://schemas.microsoft.com/office/drawing/2014/main" id="{40F1A20C-8E74-9596-0806-64BFB8149D28}"/>
              </a:ext>
            </a:extLst>
          </p:cNvPr>
          <p:cNvSpPr>
            <a:spLocks noGrp="1"/>
          </p:cNvSpPr>
          <p:nvPr>
            <p:ph type="body" sz="quarter" idx="11"/>
          </p:nvPr>
        </p:nvSpPr>
        <p:spPr>
          <a:xfrm>
            <a:off x="838200" y="2355850"/>
            <a:ext cx="8804564" cy="3428501"/>
          </a:xfrm>
        </p:spPr>
        <p:txBody>
          <a:bodyPr vert="horz" lIns="91440" tIns="45720" rIns="91440" bIns="45720" rtlCol="0" anchor="t">
            <a:noAutofit/>
          </a:bodyPr>
          <a:lstStyle/>
          <a:p>
            <a:r>
              <a:rPr lang="fi-FI">
                <a:latin typeface="Arial"/>
                <a:cs typeface="Arial"/>
              </a:rPr>
              <a:t>Hyvinvoinnin ja terveyden tukeminen ja edistäminen on moninaisen vapaaehtoistoimintamme ydintä. </a:t>
            </a:r>
          </a:p>
          <a:p>
            <a:r>
              <a:rPr lang="fi-FI">
                <a:latin typeface="Arial"/>
                <a:cs typeface="Arial"/>
              </a:rPr>
              <a:t>Vapaaehtoistoimintamme edistää osallisuutta ja yhdenvertaisuutta tarjoamalla turvallisen yhteisön, jossa voi vaikuttaa, kuulua ja saada tukea.</a:t>
            </a:r>
          </a:p>
          <a:p>
            <a:r>
              <a:rPr lang="fi-FI">
                <a:latin typeface="Arial"/>
                <a:cs typeface="Arial"/>
              </a:rPr>
              <a:t>Vuonna 2026 erityisinä kärkinä ovat nuorten entistä parempi tavoittaminen ja osallistaminen sekä moninaisuuden vahvistaminen kaikessa toiminnassamme. </a:t>
            </a:r>
          </a:p>
        </p:txBody>
      </p:sp>
      <p:pic>
        <p:nvPicPr>
          <p:cNvPr id="4" name="Kuva 3" descr="Kuva, joka sisältää kohteen vaate, jalkineet, Ihmisen kasvot, henkilö&#10;&#10;Kuvaus luotu automaattisesti">
            <a:extLst>
              <a:ext uri="{FF2B5EF4-FFF2-40B4-BE49-F238E27FC236}">
                <a16:creationId xmlns:a16="http://schemas.microsoft.com/office/drawing/2014/main" id="{259B379B-AE31-EADD-09E3-A75A166D3672}"/>
              </a:ext>
            </a:extLst>
          </p:cNvPr>
          <p:cNvPicPr>
            <a:picLocks noChangeAspect="1"/>
          </p:cNvPicPr>
          <p:nvPr/>
        </p:nvPicPr>
        <p:blipFill>
          <a:blip r:embed="rId2"/>
          <a:stretch>
            <a:fillRect/>
          </a:stretch>
        </p:blipFill>
        <p:spPr>
          <a:xfrm>
            <a:off x="9808969" y="87901"/>
            <a:ext cx="2248560" cy="1781677"/>
          </a:xfrm>
          <a:prstGeom prst="rect">
            <a:avLst/>
          </a:prstGeom>
        </p:spPr>
      </p:pic>
    </p:spTree>
    <p:extLst>
      <p:ext uri="{BB962C8B-B14F-4D97-AF65-F5344CB8AC3E}">
        <p14:creationId xmlns:p14="http://schemas.microsoft.com/office/powerpoint/2010/main" val="3093007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26F291-B2F6-63D5-2A9C-6330184D6191}"/>
              </a:ext>
            </a:extLst>
          </p:cNvPr>
          <p:cNvSpPr>
            <a:spLocks noGrp="1"/>
          </p:cNvSpPr>
          <p:nvPr>
            <p:ph type="body" idx="14"/>
          </p:nvPr>
        </p:nvSpPr>
        <p:spPr>
          <a:xfrm>
            <a:off x="420189" y="1026742"/>
            <a:ext cx="6648358" cy="5356442"/>
          </a:xfrm>
        </p:spPr>
        <p:txBody>
          <a:bodyPr/>
          <a:lstStyle/>
          <a:p>
            <a:r>
              <a:rPr lang="fi-FI" sz="2800" dirty="0">
                <a:latin typeface="Arial"/>
                <a:cs typeface="Arial"/>
              </a:rPr>
              <a:t>Näillä toimenpiteillä vaikutamme vuonna 2026 siihen, että h</a:t>
            </a:r>
            <a:r>
              <a:rPr lang="fi-FI" sz="2800" kern="100" dirty="0">
                <a:effectLst/>
                <a:latin typeface="Arial"/>
                <a:ea typeface="Yu Mincho"/>
                <a:cs typeface="Arial"/>
              </a:rPr>
              <a:t>yvinvoivassa yhteisössä kaikki ovat mukana:</a:t>
            </a:r>
          </a:p>
          <a:p>
            <a:endParaRPr lang="fi-FI" sz="2000" kern="100" dirty="0">
              <a:effectLst/>
              <a:latin typeface="Arial" panose="020B0604020202020204" pitchFamily="34" charset="0"/>
              <a:ea typeface="Calibri" panose="020F0502020204030204" pitchFamily="34" charset="0"/>
            </a:endParaRPr>
          </a:p>
          <a:p>
            <a:pPr marL="342900" indent="-342900">
              <a:lnSpc>
                <a:spcPct val="107000"/>
              </a:lnSpc>
              <a:spcAft>
                <a:spcPts val="800"/>
              </a:spcAft>
              <a:buFont typeface="Symbol" panose="05050102010706020507" pitchFamily="18" charset="2"/>
              <a:buChar char=""/>
            </a:pPr>
            <a:r>
              <a:rPr lang="fi-FI" sz="2000" kern="100" dirty="0">
                <a:latin typeface="Arial"/>
                <a:ea typeface="Yu Mincho"/>
                <a:cs typeface="Arial"/>
              </a:rPr>
              <a:t>Kiinnitämme erityistä huomiota osallisuuden kokemukseen ja toimijuuden vahvistumiseen.</a:t>
            </a:r>
          </a:p>
          <a:p>
            <a:pPr marL="342900" indent="-342900">
              <a:lnSpc>
                <a:spcPct val="107000"/>
              </a:lnSpc>
              <a:spcAft>
                <a:spcPts val="800"/>
              </a:spcAft>
              <a:buFont typeface="Symbol" panose="05050102010706020507" pitchFamily="18" charset="2"/>
              <a:buChar char=""/>
            </a:pPr>
            <a:r>
              <a:rPr lang="fi-FI" sz="2000" kern="100" dirty="0">
                <a:latin typeface="Arial"/>
                <a:ea typeface="Yu Mincho"/>
                <a:cs typeface="Arial"/>
              </a:rPr>
              <a:t>Teemme työtä yksinäisyyden vähentämiseksi, vahvistamme moninaista ystävätoimintaa. </a:t>
            </a:r>
          </a:p>
          <a:p>
            <a:pPr marL="342900" lvl="0" indent="-342900">
              <a:lnSpc>
                <a:spcPct val="107000"/>
              </a:lnSpc>
              <a:spcAft>
                <a:spcPts val="800"/>
              </a:spcAft>
              <a:buFont typeface="Symbol" panose="05050102010706020507" pitchFamily="18" charset="2"/>
              <a:buChar char=""/>
            </a:pPr>
            <a:r>
              <a:rPr lang="fi-FI" sz="2000" kern="100" dirty="0">
                <a:latin typeface="Arial"/>
                <a:ea typeface="Yu Mincho"/>
                <a:cs typeface="Arial"/>
              </a:rPr>
              <a:t>Vahvistamme </a:t>
            </a:r>
            <a:r>
              <a:rPr lang="fi-FI" sz="2000" kern="100" dirty="0">
                <a:effectLst/>
                <a:latin typeface="Arial"/>
                <a:ea typeface="Yu Mincho"/>
                <a:cs typeface="Arial"/>
              </a:rPr>
              <a:t>ruoka-aputoimintaa. </a:t>
            </a:r>
          </a:p>
          <a:p>
            <a:pPr marL="342900" indent="-342900">
              <a:lnSpc>
                <a:spcPct val="107000"/>
              </a:lnSpc>
              <a:spcAft>
                <a:spcPts val="800"/>
              </a:spcAft>
              <a:buFont typeface="Symbol" panose="05050102010706020507" pitchFamily="18" charset="2"/>
              <a:buChar char=""/>
            </a:pPr>
            <a:r>
              <a:rPr lang="fi-FI" sz="2000" kern="100" dirty="0">
                <a:latin typeface="Arial"/>
                <a:ea typeface="Yu Mincho"/>
                <a:cs typeface="Arial"/>
              </a:rPr>
              <a:t>Vahvistamme monimuotoista terveyspistetoimintaa.</a:t>
            </a:r>
          </a:p>
          <a:p>
            <a:pPr marL="342900" indent="-342900">
              <a:lnSpc>
                <a:spcPct val="107000"/>
              </a:lnSpc>
              <a:spcAft>
                <a:spcPts val="800"/>
              </a:spcAft>
              <a:buFont typeface="Symbol" panose="05050102010706020507" pitchFamily="18" charset="2"/>
              <a:buChar char=""/>
            </a:pPr>
            <a:r>
              <a:rPr lang="fi-FI" sz="2000" kern="100" dirty="0">
                <a:effectLst/>
                <a:latin typeface="Arial"/>
                <a:ea typeface="Yu Mincho"/>
                <a:cs typeface="Arial"/>
              </a:rPr>
              <a:t>Tuemme maahanmuuttaneiden kotoutumista.</a:t>
            </a:r>
          </a:p>
          <a:p>
            <a:pPr marL="342900" lvl="0" indent="-342900">
              <a:lnSpc>
                <a:spcPct val="107000"/>
              </a:lnSpc>
              <a:spcAft>
                <a:spcPts val="800"/>
              </a:spcAft>
              <a:buFont typeface="Symbol" panose="05050102010706020507" pitchFamily="18" charset="2"/>
              <a:buChar char=""/>
            </a:pPr>
            <a:r>
              <a:rPr lang="fi-FI" sz="2000" kern="100" dirty="0">
                <a:effectLst/>
                <a:latin typeface="Arial"/>
                <a:ea typeface="Yu Mincho"/>
                <a:cs typeface="Arial"/>
              </a:rPr>
              <a:t>Otamme erityisesti huomioon nuoret ja nuorten osallisuuden</a:t>
            </a:r>
            <a:r>
              <a:rPr lang="fi-FI" sz="2000" kern="100" dirty="0">
                <a:latin typeface="Arial"/>
                <a:ea typeface="Yu Mincho"/>
                <a:cs typeface="Arial"/>
              </a:rPr>
              <a:t>. </a:t>
            </a:r>
            <a:r>
              <a:rPr lang="fi-FI" sz="2000" kern="100" dirty="0">
                <a:effectLst/>
                <a:latin typeface="Arial"/>
                <a:ea typeface="Yu Mincho"/>
                <a:cs typeface="Arial"/>
              </a:rPr>
              <a:t>Tuemme vähävaraisten ja maahanmuuttaneiden lasten ja nuorten koulunkäyntiä.</a:t>
            </a:r>
          </a:p>
          <a:p>
            <a:pPr marL="342900" lvl="0" indent="-342900">
              <a:lnSpc>
                <a:spcPct val="107000"/>
              </a:lnSpc>
              <a:spcAft>
                <a:spcPts val="800"/>
              </a:spcAft>
              <a:buFont typeface="Symbol" panose="05050102010706020507" pitchFamily="18" charset="2"/>
              <a:buChar char=""/>
            </a:pPr>
            <a:r>
              <a:rPr lang="fi-FI" sz="2000" kern="100" dirty="0">
                <a:effectLst/>
                <a:latin typeface="Arial"/>
                <a:ea typeface="Yu Mincho"/>
                <a:cs typeface="Arial"/>
              </a:rPr>
              <a:t>Huomioimme verkossa tapahtuvan auttamisen kanavat toiminnoissamme.</a:t>
            </a:r>
          </a:p>
          <a:p>
            <a:endParaRPr lang="fi-FI" sz="2000" b="1" dirty="0">
              <a:solidFill>
                <a:srgbClr val="FF0000"/>
              </a:solidFill>
              <a:latin typeface="Arial" panose="020B0604020202020204" pitchFamily="34" charset="0"/>
            </a:endParaRPr>
          </a:p>
        </p:txBody>
      </p:sp>
      <p:sp>
        <p:nvSpPr>
          <p:cNvPr id="8" name="TextBox 7">
            <a:extLst>
              <a:ext uri="{FF2B5EF4-FFF2-40B4-BE49-F238E27FC236}">
                <a16:creationId xmlns:a16="http://schemas.microsoft.com/office/drawing/2014/main" id="{56B7E487-1F23-5129-E085-CAF43164C7DB}"/>
              </a:ext>
            </a:extLst>
          </p:cNvPr>
          <p:cNvSpPr txBox="1"/>
          <p:nvPr/>
        </p:nvSpPr>
        <p:spPr>
          <a:xfrm>
            <a:off x="10630988" y="6478480"/>
            <a:ext cx="2312126" cy="253916"/>
          </a:xfrm>
          <a:prstGeom prst="rect">
            <a:avLst/>
          </a:prstGeom>
          <a:noFill/>
        </p:spPr>
        <p:txBody>
          <a:bodyPr wrap="square" rtlCol="0">
            <a:spAutoFit/>
          </a:bodyPr>
          <a:lstStyle/>
          <a:p>
            <a:r>
              <a:rPr lang="fi-FI" sz="1050" b="1">
                <a:solidFill>
                  <a:schemeClr val="bg1"/>
                </a:solidFill>
              </a:rPr>
              <a:t>Kuva: </a:t>
            </a:r>
            <a:r>
              <a:rPr lang="fi-FI" sz="1050" b="1" err="1">
                <a:solidFill>
                  <a:schemeClr val="bg1"/>
                </a:solidFill>
              </a:rPr>
              <a:t>Jenga</a:t>
            </a:r>
            <a:r>
              <a:rPr lang="fi-FI" sz="1050" b="1">
                <a:solidFill>
                  <a:schemeClr val="bg1"/>
                </a:solidFill>
              </a:rPr>
              <a:t>/ Veli-Pekka Lehtonen</a:t>
            </a:r>
          </a:p>
        </p:txBody>
      </p:sp>
      <p:sp>
        <p:nvSpPr>
          <p:cNvPr id="3" name="Title 1">
            <a:extLst>
              <a:ext uri="{FF2B5EF4-FFF2-40B4-BE49-F238E27FC236}">
                <a16:creationId xmlns:a16="http://schemas.microsoft.com/office/drawing/2014/main" id="{CBFC2D1C-4774-2B01-BD4A-51C43F869D2F}"/>
              </a:ext>
            </a:extLst>
          </p:cNvPr>
          <p:cNvSpPr txBox="1">
            <a:spLocks/>
          </p:cNvSpPr>
          <p:nvPr/>
        </p:nvSpPr>
        <p:spPr>
          <a:xfrm>
            <a:off x="420189" y="125604"/>
            <a:ext cx="10515600" cy="781750"/>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endParaRPr lang="en-US">
              <a:highlight>
                <a:srgbClr val="FFFF00"/>
              </a:highlight>
            </a:endParaRPr>
          </a:p>
        </p:txBody>
      </p:sp>
      <p:pic>
        <p:nvPicPr>
          <p:cNvPr id="14" name="Kuva 13" descr="Kuva, joka sisältää kohteen vaate, pyörä, kuvitus, henkilö&#10;&#10;Tekoälyn generoima sisältö voi olla virheellistä.">
            <a:extLst>
              <a:ext uri="{FF2B5EF4-FFF2-40B4-BE49-F238E27FC236}">
                <a16:creationId xmlns:a16="http://schemas.microsoft.com/office/drawing/2014/main" id="{E9E5FE0F-C3B6-0B34-D392-A9A18BC52FD0}"/>
              </a:ext>
            </a:extLst>
          </p:cNvPr>
          <p:cNvPicPr>
            <a:picLocks noChangeAspect="1"/>
          </p:cNvPicPr>
          <p:nvPr/>
        </p:nvPicPr>
        <p:blipFill>
          <a:blip r:embed="rId3"/>
          <a:stretch>
            <a:fillRect/>
          </a:stretch>
        </p:blipFill>
        <p:spPr>
          <a:xfrm>
            <a:off x="6910289" y="516479"/>
            <a:ext cx="5192646" cy="5771408"/>
          </a:xfrm>
          <a:prstGeom prst="rect">
            <a:avLst/>
          </a:prstGeom>
        </p:spPr>
      </p:pic>
    </p:spTree>
    <p:extLst>
      <p:ext uri="{BB962C8B-B14F-4D97-AF65-F5344CB8AC3E}">
        <p14:creationId xmlns:p14="http://schemas.microsoft.com/office/powerpoint/2010/main" val="834988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61735D05-44FE-752E-5CBC-B8BF25FA9B54}"/>
              </a:ext>
            </a:extLst>
          </p:cNvPr>
          <p:cNvSpPr>
            <a:spLocks noGrp="1"/>
          </p:cNvSpPr>
          <p:nvPr>
            <p:ph type="title"/>
          </p:nvPr>
        </p:nvSpPr>
        <p:spPr>
          <a:xfrm>
            <a:off x="4927600" y="519725"/>
            <a:ext cx="6372760" cy="781750"/>
          </a:xfrm>
        </p:spPr>
        <p:txBody>
          <a:bodyPr/>
          <a:lstStyle/>
          <a:p>
            <a:r>
              <a:rPr lang="fi-FI" dirty="0"/>
              <a:t>Nuoret mukana Punaisen Ristin toiminnassa</a:t>
            </a:r>
            <a:br>
              <a:rPr lang="fi-FI" dirty="0"/>
            </a:br>
            <a:endParaRPr lang="en-GB" dirty="0"/>
          </a:p>
        </p:txBody>
      </p:sp>
      <p:sp>
        <p:nvSpPr>
          <p:cNvPr id="5" name="Tekstin paikkamerkki 4">
            <a:extLst>
              <a:ext uri="{FF2B5EF4-FFF2-40B4-BE49-F238E27FC236}">
                <a16:creationId xmlns:a16="http://schemas.microsoft.com/office/drawing/2014/main" id="{88BE8B5E-0548-AB08-5DF1-8E4440EA3396}"/>
              </a:ext>
            </a:extLst>
          </p:cNvPr>
          <p:cNvSpPr>
            <a:spLocks noGrp="1"/>
          </p:cNvSpPr>
          <p:nvPr>
            <p:ph type="body" sz="quarter" idx="11"/>
          </p:nvPr>
        </p:nvSpPr>
        <p:spPr>
          <a:xfrm>
            <a:off x="4927600" y="1378665"/>
            <a:ext cx="6953661" cy="2907586"/>
          </a:xfrm>
        </p:spPr>
        <p:txBody>
          <a:bodyPr/>
          <a:lstStyle/>
          <a:p>
            <a:r>
              <a:rPr lang="fi-FI" sz="1600" dirty="0"/>
              <a:t>Punaisen Ristin nuorisotoiminta tarjoaa nuorille mahdollisuuden osallistua auttamistyöhön. Toimintaa järjestetään eri muodoissa, kuten kerhoissa, leireillä ja tapahtumissa.</a:t>
            </a:r>
          </a:p>
          <a:p>
            <a:r>
              <a:rPr lang="fi-FI" sz="1600" dirty="0"/>
              <a:t>Toiminta voi olla nuorten itsensä järjestämää tai se voi olla osa muuta Punaisen Ristin toimintaa, johon nuoret osallistuvat toimijoina</a:t>
            </a:r>
          </a:p>
          <a:p>
            <a:r>
              <a:rPr lang="fi-FI" sz="1600" dirty="0"/>
              <a:t>Vuonna 2026 painopiste on erityisesti 18–29-vuotiaiden nuorten roolissa auttajina ja vaikuttajina. </a:t>
            </a:r>
          </a:p>
          <a:p>
            <a:r>
              <a:rPr lang="fi-FI" sz="1600" dirty="0"/>
              <a:t>Osastoja tuetaan nuorten rekrytoinnissa ja kouluttamisessa, ja nuorille tarjotaan vastuutehtäviä sekä mahdollisuuksia vaikuttaa toiminnan sisältöihin. </a:t>
            </a:r>
          </a:p>
          <a:p>
            <a:r>
              <a:rPr lang="fi-FI" sz="1600" dirty="0"/>
              <a:t>Nuorisotoimikunta toimii aktiivisesti nuorten osallisuuden ja vaikuttamisen edistämiseksi koko piirin alueella.</a:t>
            </a:r>
          </a:p>
          <a:p>
            <a:r>
              <a:rPr lang="fi-FI" sz="1600" dirty="0"/>
              <a:t>Nuorten tavoittamista kehitetään sosiaalisen median kanavissa, ja nuoria kannustetaan tuottamaan sisältöä erityisesti Instagramiin ja </a:t>
            </a:r>
            <a:r>
              <a:rPr lang="fi-FI" sz="1600" dirty="0" err="1"/>
              <a:t>TikTokiin</a:t>
            </a:r>
            <a:r>
              <a:rPr lang="fi-FI" sz="1600" dirty="0"/>
              <a:t>. Lisäksi käyttöön otetaan nuorten vaikuttajaverkosto, joka tarjoaa vertaistukea ja vahvistaa yhteisöllisyyttä.</a:t>
            </a:r>
          </a:p>
          <a:p>
            <a:r>
              <a:rPr lang="fi-FI" sz="1600" dirty="0"/>
              <a:t>Vaikuttamismahdollisuuksia vahvistetaan sekä alueellisesti että valtakunnallisesti, ja yhteistyötä koulujen kanssa lisätään. </a:t>
            </a:r>
            <a:endParaRPr lang="en-GB" sz="1600" dirty="0"/>
          </a:p>
        </p:txBody>
      </p:sp>
      <p:pic>
        <p:nvPicPr>
          <p:cNvPr id="8" name="Kuva 7" descr="Kuva, joka sisältää kohteen vaate, piirros, Ihmisen kasvot, kuvitus&#10;&#10;Tekoälyn generoima sisältö voi olla virheellistä.">
            <a:extLst>
              <a:ext uri="{FF2B5EF4-FFF2-40B4-BE49-F238E27FC236}">
                <a16:creationId xmlns:a16="http://schemas.microsoft.com/office/drawing/2014/main" id="{2A404838-D58D-FDDC-7695-F371CD0A075E}"/>
              </a:ext>
            </a:extLst>
          </p:cNvPr>
          <p:cNvPicPr>
            <a:picLocks noChangeAspect="1"/>
          </p:cNvPicPr>
          <p:nvPr/>
        </p:nvPicPr>
        <p:blipFill>
          <a:blip r:embed="rId2"/>
          <a:stretch>
            <a:fillRect/>
          </a:stretch>
        </p:blipFill>
        <p:spPr>
          <a:xfrm>
            <a:off x="228600" y="449391"/>
            <a:ext cx="4589172" cy="5959217"/>
          </a:xfrm>
          <a:prstGeom prst="rect">
            <a:avLst/>
          </a:prstGeom>
        </p:spPr>
      </p:pic>
    </p:spTree>
    <p:extLst>
      <p:ext uri="{BB962C8B-B14F-4D97-AF65-F5344CB8AC3E}">
        <p14:creationId xmlns:p14="http://schemas.microsoft.com/office/powerpoint/2010/main" val="788907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A4E4-86A7-0141-8CC1-7DFAE0960996}"/>
              </a:ext>
            </a:extLst>
          </p:cNvPr>
          <p:cNvSpPr>
            <a:spLocks noGrp="1"/>
          </p:cNvSpPr>
          <p:nvPr>
            <p:ph type="ctrTitle"/>
          </p:nvPr>
        </p:nvSpPr>
        <p:spPr>
          <a:xfrm>
            <a:off x="1635512" y="2378336"/>
            <a:ext cx="9144000" cy="2681191"/>
          </a:xfrm>
        </p:spPr>
        <p:txBody>
          <a:bodyPr>
            <a:normAutofit fontScale="90000"/>
          </a:bodyPr>
          <a:lstStyle/>
          <a:p>
            <a:r>
              <a:rPr lang="fi-FI">
                <a:latin typeface="Arial"/>
                <a:cs typeface="Arial"/>
              </a:rPr>
              <a:t>Päätavoite 3. Luottamusta ja vastuullisuutta rakentava yhteiskunta </a:t>
            </a:r>
            <a:r>
              <a:rPr kumimoji="0" lang="en-GB" sz="2000" b="0" i="0" u="none" strike="noStrike" kern="1200" cap="none" spc="0" normalizeH="0" baseline="0" noProof="0" err="1">
                <a:ln>
                  <a:noFill/>
                </a:ln>
                <a:solidFill>
                  <a:srgbClr val="FFFFFF"/>
                </a:solidFill>
                <a:effectLst/>
                <a:uLnTx/>
                <a:uFillTx/>
                <a:latin typeface="Arial" panose="020B0604020202020204" pitchFamily="34" charset="0"/>
                <a:ea typeface="+mj-ea"/>
                <a:cs typeface="Arial" panose="020B0604020202020204" pitchFamily="34" charset="0"/>
              </a:rPr>
              <a:t>Toimintalinjaus</a:t>
            </a:r>
            <a: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 2024-2026, s. 7</a:t>
            </a:r>
            <a:br>
              <a:rPr lang="fi-FI"/>
            </a:br>
            <a:endParaRPr lang="fi-FI" sz="3300"/>
          </a:p>
        </p:txBody>
      </p:sp>
    </p:spTree>
    <p:extLst>
      <p:ext uri="{BB962C8B-B14F-4D97-AF65-F5344CB8AC3E}">
        <p14:creationId xmlns:p14="http://schemas.microsoft.com/office/powerpoint/2010/main" val="676885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2014B-CC75-712C-7B52-1956E0FA4B57}"/>
              </a:ext>
            </a:extLst>
          </p:cNvPr>
          <p:cNvSpPr>
            <a:spLocks noGrp="1"/>
          </p:cNvSpPr>
          <p:nvPr>
            <p:ph type="title"/>
          </p:nvPr>
        </p:nvSpPr>
        <p:spPr>
          <a:xfrm>
            <a:off x="665000" y="196103"/>
            <a:ext cx="10623697" cy="1001158"/>
          </a:xfrm>
        </p:spPr>
        <p:txBody>
          <a:bodyPr vert="horz" lIns="91440" tIns="45720" rIns="91440" bIns="45720" rtlCol="0" anchor="ctr">
            <a:noAutofit/>
          </a:bodyPr>
          <a:lstStyle/>
          <a:p>
            <a:r>
              <a:rPr lang="fi-FI" dirty="0"/>
              <a:t>Näkyvästi inhimillisyyden puolesta</a:t>
            </a:r>
            <a:endParaRPr lang="en-US" dirty="0"/>
          </a:p>
        </p:txBody>
      </p:sp>
      <p:sp>
        <p:nvSpPr>
          <p:cNvPr id="3" name="Text Placeholder 2">
            <a:extLst>
              <a:ext uri="{FF2B5EF4-FFF2-40B4-BE49-F238E27FC236}">
                <a16:creationId xmlns:a16="http://schemas.microsoft.com/office/drawing/2014/main" id="{40F1A20C-8E74-9596-0806-64BFB8149D28}"/>
              </a:ext>
            </a:extLst>
          </p:cNvPr>
          <p:cNvSpPr>
            <a:spLocks noGrp="1"/>
          </p:cNvSpPr>
          <p:nvPr>
            <p:ph type="body" sz="quarter" idx="11"/>
          </p:nvPr>
        </p:nvSpPr>
        <p:spPr>
          <a:xfrm>
            <a:off x="820387" y="1461746"/>
            <a:ext cx="9185794" cy="5146872"/>
          </a:xfrm>
        </p:spPr>
        <p:txBody>
          <a:bodyPr vert="horz" lIns="91440" tIns="45720" rIns="91440" bIns="45720" rtlCol="0" anchor="t">
            <a:noAutofit/>
          </a:bodyPr>
          <a:lstStyle/>
          <a:p>
            <a:r>
              <a:rPr lang="en-US" dirty="0" err="1">
                <a:latin typeface="Arial"/>
                <a:cs typeface="Arial"/>
              </a:rPr>
              <a:t>Viestimme</a:t>
            </a:r>
            <a:r>
              <a:rPr lang="en-US" dirty="0">
                <a:latin typeface="Arial"/>
                <a:cs typeface="Arial"/>
              </a:rPr>
              <a:t> </a:t>
            </a:r>
            <a:r>
              <a:rPr lang="en-US" dirty="0" err="1">
                <a:latin typeface="Arial"/>
                <a:cs typeface="Arial"/>
              </a:rPr>
              <a:t>monikanavaisesti</a:t>
            </a:r>
            <a:r>
              <a:rPr lang="en-US" dirty="0">
                <a:latin typeface="Arial"/>
                <a:cs typeface="Arial"/>
              </a:rPr>
              <a:t> ja </a:t>
            </a:r>
            <a:r>
              <a:rPr lang="en-US" dirty="0" err="1">
                <a:latin typeface="Arial"/>
                <a:cs typeface="Arial"/>
              </a:rPr>
              <a:t>saavutettavasti</a:t>
            </a:r>
            <a:r>
              <a:rPr lang="en-US" dirty="0">
                <a:latin typeface="Arial"/>
                <a:cs typeface="Arial"/>
              </a:rPr>
              <a:t>. </a:t>
            </a:r>
            <a:r>
              <a:rPr lang="en-US" dirty="0" err="1">
                <a:latin typeface="Arial"/>
                <a:cs typeface="Arial"/>
              </a:rPr>
              <a:t>Parannamme</a:t>
            </a:r>
            <a:r>
              <a:rPr lang="en-US" dirty="0">
                <a:latin typeface="Arial"/>
                <a:cs typeface="Arial"/>
              </a:rPr>
              <a:t> </a:t>
            </a:r>
            <a:r>
              <a:rPr lang="en-US" dirty="0" err="1">
                <a:latin typeface="Arial"/>
                <a:cs typeface="Arial"/>
              </a:rPr>
              <a:t>erityisesti</a:t>
            </a:r>
            <a:r>
              <a:rPr lang="en-US" dirty="0">
                <a:latin typeface="Arial"/>
                <a:cs typeface="Arial"/>
              </a:rPr>
              <a:t> </a:t>
            </a:r>
            <a:r>
              <a:rPr lang="en-US" dirty="0" err="1">
                <a:latin typeface="Arial"/>
                <a:cs typeface="Arial"/>
              </a:rPr>
              <a:t>monikielistä</a:t>
            </a:r>
            <a:r>
              <a:rPr lang="en-US" dirty="0">
                <a:latin typeface="Arial"/>
                <a:cs typeface="Arial"/>
              </a:rPr>
              <a:t> ja </a:t>
            </a:r>
            <a:r>
              <a:rPr lang="en-US" dirty="0" err="1">
                <a:latin typeface="Arial"/>
                <a:cs typeface="Arial"/>
              </a:rPr>
              <a:t>moninaisuuden</a:t>
            </a:r>
            <a:r>
              <a:rPr lang="en-US" dirty="0">
                <a:latin typeface="Arial"/>
                <a:cs typeface="Arial"/>
              </a:rPr>
              <a:t> </a:t>
            </a:r>
            <a:r>
              <a:rPr lang="en-US" dirty="0" err="1">
                <a:latin typeface="Arial"/>
                <a:cs typeface="Arial"/>
              </a:rPr>
              <a:t>huomioivaa</a:t>
            </a:r>
            <a:r>
              <a:rPr lang="en-US" dirty="0">
                <a:latin typeface="Arial"/>
                <a:cs typeface="Arial"/>
              </a:rPr>
              <a:t> </a:t>
            </a:r>
            <a:r>
              <a:rPr lang="en-US" dirty="0" err="1">
                <a:latin typeface="Arial"/>
                <a:cs typeface="Arial"/>
              </a:rPr>
              <a:t>viestintää</a:t>
            </a:r>
            <a:r>
              <a:rPr lang="en-US" dirty="0">
                <a:latin typeface="Arial"/>
                <a:cs typeface="Arial"/>
              </a:rPr>
              <a:t>.</a:t>
            </a:r>
            <a:endParaRPr lang="en-US" sz="1100" dirty="0">
              <a:latin typeface="Arial"/>
              <a:cs typeface="Arial"/>
            </a:endParaRPr>
          </a:p>
          <a:p>
            <a:r>
              <a:rPr lang="en-US" dirty="0" err="1">
                <a:latin typeface="Arial"/>
                <a:cs typeface="Arial"/>
              </a:rPr>
              <a:t>Otamme</a:t>
            </a:r>
            <a:r>
              <a:rPr lang="en-US" dirty="0">
                <a:latin typeface="Arial"/>
                <a:cs typeface="Arial"/>
              </a:rPr>
              <a:t> </a:t>
            </a:r>
            <a:r>
              <a:rPr lang="en-US" dirty="0" err="1">
                <a:latin typeface="Arial"/>
                <a:cs typeface="Arial"/>
              </a:rPr>
              <a:t>osastojen</a:t>
            </a:r>
            <a:r>
              <a:rPr lang="en-US" dirty="0">
                <a:latin typeface="Arial"/>
                <a:cs typeface="Arial"/>
              </a:rPr>
              <a:t> </a:t>
            </a:r>
            <a:r>
              <a:rPr lang="en-US" dirty="0" err="1">
                <a:latin typeface="Arial"/>
                <a:cs typeface="Arial"/>
              </a:rPr>
              <a:t>uudet</a:t>
            </a:r>
            <a:r>
              <a:rPr lang="en-US" dirty="0">
                <a:latin typeface="Arial"/>
                <a:cs typeface="Arial"/>
              </a:rPr>
              <a:t> </a:t>
            </a:r>
            <a:r>
              <a:rPr lang="en-US" dirty="0" err="1">
                <a:latin typeface="Arial"/>
                <a:cs typeface="Arial"/>
              </a:rPr>
              <a:t>verkkosivut</a:t>
            </a:r>
            <a:r>
              <a:rPr lang="en-US" dirty="0">
                <a:latin typeface="Arial"/>
                <a:cs typeface="Arial"/>
              </a:rPr>
              <a:t> </a:t>
            </a:r>
            <a:r>
              <a:rPr lang="en-US" dirty="0" err="1">
                <a:latin typeface="Arial"/>
                <a:cs typeface="Arial"/>
              </a:rPr>
              <a:t>käyttöön</a:t>
            </a:r>
            <a:r>
              <a:rPr lang="en-US" dirty="0">
                <a:latin typeface="Arial"/>
                <a:cs typeface="Arial"/>
              </a:rPr>
              <a:t>, </a:t>
            </a:r>
            <a:r>
              <a:rPr lang="en-US" dirty="0" err="1">
                <a:latin typeface="Arial"/>
                <a:cs typeface="Arial"/>
              </a:rPr>
              <a:t>piiritoimisto</a:t>
            </a:r>
            <a:r>
              <a:rPr lang="en-US" dirty="0">
                <a:latin typeface="Arial"/>
                <a:cs typeface="Arial"/>
              </a:rPr>
              <a:t> </a:t>
            </a:r>
            <a:r>
              <a:rPr lang="en-US" dirty="0" err="1">
                <a:latin typeface="Arial"/>
                <a:cs typeface="Arial"/>
              </a:rPr>
              <a:t>tukee</a:t>
            </a:r>
            <a:r>
              <a:rPr lang="en-US" dirty="0">
                <a:latin typeface="Arial"/>
                <a:cs typeface="Arial"/>
              </a:rPr>
              <a:t> </a:t>
            </a:r>
            <a:r>
              <a:rPr lang="en-US" dirty="0" err="1">
                <a:latin typeface="Arial"/>
                <a:cs typeface="Arial"/>
              </a:rPr>
              <a:t>luomista</a:t>
            </a:r>
            <a:r>
              <a:rPr lang="en-US" dirty="0">
                <a:latin typeface="Arial"/>
                <a:cs typeface="Arial"/>
              </a:rPr>
              <a:t> ja </a:t>
            </a:r>
            <a:r>
              <a:rPr lang="en-US" dirty="0" err="1">
                <a:latin typeface="Arial"/>
                <a:cs typeface="Arial"/>
              </a:rPr>
              <a:t>tukee</a:t>
            </a:r>
            <a:r>
              <a:rPr lang="en-US" dirty="0">
                <a:latin typeface="Arial"/>
                <a:cs typeface="Arial"/>
              </a:rPr>
              <a:t> </a:t>
            </a:r>
            <a:r>
              <a:rPr lang="en-US" dirty="0" err="1">
                <a:latin typeface="Arial"/>
                <a:cs typeface="Arial"/>
              </a:rPr>
              <a:t>osastoja</a:t>
            </a:r>
            <a:r>
              <a:rPr lang="en-US" dirty="0">
                <a:latin typeface="Arial"/>
                <a:cs typeface="Arial"/>
              </a:rPr>
              <a:t> </a:t>
            </a:r>
            <a:r>
              <a:rPr lang="en-US" dirty="0" err="1">
                <a:latin typeface="Arial"/>
                <a:cs typeface="Arial"/>
              </a:rPr>
              <a:t>arkipäivän</a:t>
            </a:r>
            <a:r>
              <a:rPr lang="en-US" dirty="0">
                <a:latin typeface="Arial"/>
                <a:cs typeface="Arial"/>
              </a:rPr>
              <a:t> </a:t>
            </a:r>
            <a:r>
              <a:rPr lang="en-US" dirty="0" err="1">
                <a:latin typeface="Arial"/>
                <a:cs typeface="Arial"/>
              </a:rPr>
              <a:t>viestinnän</a:t>
            </a:r>
            <a:r>
              <a:rPr lang="en-US" dirty="0">
                <a:latin typeface="Arial"/>
                <a:cs typeface="Arial"/>
              </a:rPr>
              <a:t> </a:t>
            </a:r>
            <a:r>
              <a:rPr lang="en-US" dirty="0" err="1">
                <a:latin typeface="Arial"/>
                <a:cs typeface="Arial"/>
              </a:rPr>
              <a:t>kysymyksissä</a:t>
            </a:r>
            <a:endParaRPr lang="en-US" dirty="0">
              <a:latin typeface="Arial"/>
              <a:cs typeface="Arial"/>
            </a:endParaRPr>
          </a:p>
          <a:p>
            <a:r>
              <a:rPr lang="en-US" dirty="0" err="1">
                <a:latin typeface="Arial"/>
                <a:cs typeface="Arial"/>
              </a:rPr>
              <a:t>Ohjaamme</a:t>
            </a:r>
            <a:r>
              <a:rPr lang="en-US" dirty="0">
                <a:latin typeface="Arial"/>
                <a:cs typeface="Arial"/>
              </a:rPr>
              <a:t> </a:t>
            </a:r>
            <a:r>
              <a:rPr lang="en-US" dirty="0" err="1">
                <a:latin typeface="Arial"/>
                <a:cs typeface="Arial"/>
              </a:rPr>
              <a:t>osastoja</a:t>
            </a:r>
            <a:r>
              <a:rPr lang="en-US" dirty="0">
                <a:latin typeface="Arial"/>
                <a:cs typeface="Arial"/>
              </a:rPr>
              <a:t> </a:t>
            </a:r>
            <a:r>
              <a:rPr lang="en-US" dirty="0" err="1">
                <a:latin typeface="Arial"/>
                <a:cs typeface="Arial"/>
              </a:rPr>
              <a:t>käyttämään</a:t>
            </a:r>
            <a:r>
              <a:rPr lang="en-US" dirty="0">
                <a:latin typeface="Arial"/>
                <a:cs typeface="Arial"/>
              </a:rPr>
              <a:t> </a:t>
            </a:r>
            <a:r>
              <a:rPr lang="en-US" dirty="0" err="1">
                <a:latin typeface="Arial"/>
                <a:cs typeface="Arial"/>
              </a:rPr>
              <a:t>Omaa</a:t>
            </a:r>
            <a:r>
              <a:rPr lang="en-US" dirty="0">
                <a:latin typeface="Arial"/>
                <a:cs typeface="Arial"/>
              </a:rPr>
              <a:t> </a:t>
            </a:r>
            <a:r>
              <a:rPr lang="en-US" dirty="0" err="1">
                <a:latin typeface="Arial"/>
                <a:cs typeface="Arial"/>
              </a:rPr>
              <a:t>Punaista</a:t>
            </a:r>
            <a:r>
              <a:rPr lang="en-US" dirty="0">
                <a:latin typeface="Arial"/>
                <a:cs typeface="Arial"/>
              </a:rPr>
              <a:t> </a:t>
            </a:r>
            <a:r>
              <a:rPr lang="en-US" dirty="0" err="1">
                <a:latin typeface="Arial"/>
                <a:cs typeface="Arial"/>
              </a:rPr>
              <a:t>Ristiä</a:t>
            </a:r>
            <a:r>
              <a:rPr lang="en-US" dirty="0">
                <a:latin typeface="Arial"/>
                <a:cs typeface="Arial"/>
              </a:rPr>
              <a:t> </a:t>
            </a:r>
            <a:r>
              <a:rPr lang="en-US" dirty="0" err="1">
                <a:latin typeface="Arial"/>
                <a:cs typeface="Arial"/>
              </a:rPr>
              <a:t>monipuolisesti</a:t>
            </a:r>
            <a:r>
              <a:rPr lang="en-US" dirty="0">
                <a:latin typeface="Arial"/>
                <a:cs typeface="Arial"/>
              </a:rPr>
              <a:t> </a:t>
            </a:r>
            <a:r>
              <a:rPr lang="en-US" dirty="0" err="1">
                <a:latin typeface="Arial"/>
                <a:cs typeface="Arial"/>
              </a:rPr>
              <a:t>erityisesti</a:t>
            </a:r>
            <a:r>
              <a:rPr lang="en-US" dirty="0">
                <a:latin typeface="Arial"/>
                <a:cs typeface="Arial"/>
              </a:rPr>
              <a:t> </a:t>
            </a:r>
            <a:r>
              <a:rPr lang="en-US" dirty="0" err="1">
                <a:latin typeface="Arial"/>
                <a:cs typeface="Arial"/>
              </a:rPr>
              <a:t>tapahtumista</a:t>
            </a:r>
            <a:r>
              <a:rPr lang="en-US" dirty="0">
                <a:latin typeface="Arial"/>
                <a:cs typeface="Arial"/>
              </a:rPr>
              <a:t> </a:t>
            </a:r>
            <a:r>
              <a:rPr lang="en-US" dirty="0" err="1">
                <a:latin typeface="Arial"/>
                <a:cs typeface="Arial"/>
              </a:rPr>
              <a:t>tiedottamiseen</a:t>
            </a:r>
            <a:r>
              <a:rPr lang="en-US" dirty="0">
                <a:latin typeface="Arial"/>
                <a:cs typeface="Arial"/>
              </a:rPr>
              <a:t> ja </a:t>
            </a:r>
            <a:r>
              <a:rPr lang="en-US" dirty="0" err="1">
                <a:latin typeface="Arial"/>
                <a:cs typeface="Arial"/>
              </a:rPr>
              <a:t>uusien</a:t>
            </a:r>
            <a:r>
              <a:rPr lang="en-US" dirty="0">
                <a:latin typeface="Arial"/>
                <a:cs typeface="Arial"/>
              </a:rPr>
              <a:t> </a:t>
            </a:r>
            <a:r>
              <a:rPr lang="en-US" dirty="0" err="1">
                <a:latin typeface="Arial"/>
                <a:cs typeface="Arial"/>
              </a:rPr>
              <a:t>vapaaehtoisten</a:t>
            </a:r>
            <a:r>
              <a:rPr lang="en-US" dirty="0">
                <a:latin typeface="Arial"/>
                <a:cs typeface="Arial"/>
              </a:rPr>
              <a:t> </a:t>
            </a:r>
            <a:r>
              <a:rPr lang="en-US" dirty="0" err="1">
                <a:latin typeface="Arial"/>
                <a:cs typeface="Arial"/>
              </a:rPr>
              <a:t>vastaanoton</a:t>
            </a:r>
            <a:r>
              <a:rPr lang="en-US" dirty="0">
                <a:latin typeface="Arial"/>
                <a:cs typeface="Arial"/>
              </a:rPr>
              <a:t> </a:t>
            </a:r>
            <a:r>
              <a:rPr lang="en-US" dirty="0" err="1">
                <a:latin typeface="Arial"/>
                <a:cs typeface="Arial"/>
              </a:rPr>
              <a:t>välineenä</a:t>
            </a:r>
            <a:r>
              <a:rPr lang="en-US" dirty="0">
                <a:latin typeface="Arial"/>
                <a:cs typeface="Arial"/>
              </a:rPr>
              <a:t>.</a:t>
            </a:r>
            <a:endParaRPr lang="fi-FI" sz="1100" b="1" dirty="0">
              <a:latin typeface="Arial"/>
              <a:cs typeface="Arial"/>
            </a:endParaRPr>
          </a:p>
          <a:p>
            <a:r>
              <a:rPr lang="fi-FI" dirty="0"/>
              <a:t>Lisäämme ymmärrystä humanitaarisesta oikeudesta ja </a:t>
            </a:r>
            <a:r>
              <a:rPr lang="fi-FI"/>
              <a:t>sen soveltamisesta erityisesti </a:t>
            </a:r>
            <a:r>
              <a:rPr lang="fi-FI" dirty="0"/>
              <a:t>nuorten sekä valmius- ja varautumistoiminnan parissa.</a:t>
            </a:r>
            <a:endParaRPr lang="en-US" dirty="0"/>
          </a:p>
        </p:txBody>
      </p:sp>
      <p:pic>
        <p:nvPicPr>
          <p:cNvPr id="4" name="Kuva 3" descr="Kuva, joka sisältää kohteen vaate, Ihmisen kasvot, animaatio, piirros&#10;&#10;Kuvaus luotu automaattisesti">
            <a:extLst>
              <a:ext uri="{FF2B5EF4-FFF2-40B4-BE49-F238E27FC236}">
                <a16:creationId xmlns:a16="http://schemas.microsoft.com/office/drawing/2014/main" id="{2BBFA5DA-54A7-13C3-BD8A-254D51A434F2}"/>
              </a:ext>
            </a:extLst>
          </p:cNvPr>
          <p:cNvPicPr>
            <a:picLocks noChangeAspect="1"/>
          </p:cNvPicPr>
          <p:nvPr/>
        </p:nvPicPr>
        <p:blipFill>
          <a:blip r:embed="rId2"/>
          <a:stretch>
            <a:fillRect/>
          </a:stretch>
        </p:blipFill>
        <p:spPr>
          <a:xfrm>
            <a:off x="10624881" y="284717"/>
            <a:ext cx="1327632" cy="2489486"/>
          </a:xfrm>
          <a:prstGeom prst="rect">
            <a:avLst/>
          </a:prstGeom>
        </p:spPr>
      </p:pic>
      <p:sp>
        <p:nvSpPr>
          <p:cNvPr id="5" name="Tekstiruutu 4">
            <a:extLst>
              <a:ext uri="{FF2B5EF4-FFF2-40B4-BE49-F238E27FC236}">
                <a16:creationId xmlns:a16="http://schemas.microsoft.com/office/drawing/2014/main" id="{6135890E-7211-E55C-66AC-835AA29FAA04}"/>
              </a:ext>
            </a:extLst>
          </p:cNvPr>
          <p:cNvSpPr txBox="1"/>
          <p:nvPr/>
        </p:nvSpPr>
        <p:spPr>
          <a:xfrm>
            <a:off x="10562111" y="2774203"/>
            <a:ext cx="1583377" cy="1200329"/>
          </a:xfrm>
          <a:prstGeom prst="rect">
            <a:avLst/>
          </a:prstGeom>
          <a:noFill/>
        </p:spPr>
        <p:txBody>
          <a:bodyPr wrap="square" rtlCol="0">
            <a:spAutoFit/>
          </a:bodyPr>
          <a:lstStyle/>
          <a:p>
            <a:r>
              <a:rPr lang="en-GB" b="1"/>
              <a:t>PÄÄTAVOITE 3: </a:t>
            </a:r>
            <a:r>
              <a:rPr lang="en-GB" b="1" err="1"/>
              <a:t>Luottamusta</a:t>
            </a:r>
            <a:r>
              <a:rPr lang="en-GB" b="1"/>
              <a:t> </a:t>
            </a:r>
            <a:r>
              <a:rPr lang="en-GB" b="1" err="1"/>
              <a:t>rakentava</a:t>
            </a:r>
            <a:r>
              <a:rPr lang="en-GB" b="1"/>
              <a:t> </a:t>
            </a:r>
            <a:r>
              <a:rPr lang="en-GB" b="1" err="1"/>
              <a:t>yhteiskunta</a:t>
            </a:r>
            <a:endParaRPr lang="en-GB" b="1"/>
          </a:p>
        </p:txBody>
      </p:sp>
    </p:spTree>
    <p:extLst>
      <p:ext uri="{BB962C8B-B14F-4D97-AF65-F5344CB8AC3E}">
        <p14:creationId xmlns:p14="http://schemas.microsoft.com/office/powerpoint/2010/main" val="3275516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3D12F5C-DEBF-0E4F-D60F-1AC84B9D6E11}"/>
              </a:ext>
            </a:extLst>
          </p:cNvPr>
          <p:cNvCxnSpPr/>
          <p:nvPr/>
        </p:nvCxnSpPr>
        <p:spPr>
          <a:xfrm>
            <a:off x="7654413" y="221226"/>
            <a:ext cx="0" cy="6459793"/>
          </a:xfrm>
          <a:prstGeom prst="line">
            <a:avLst/>
          </a:prstGeom>
          <a:ln>
            <a:solidFill>
              <a:schemeClr val="bg1"/>
            </a:solidFill>
          </a:ln>
        </p:spPr>
        <p:style>
          <a:lnRef idx="1">
            <a:schemeClr val="accent5"/>
          </a:lnRef>
          <a:fillRef idx="0">
            <a:schemeClr val="accent5"/>
          </a:fillRef>
          <a:effectRef idx="0">
            <a:schemeClr val="accent5"/>
          </a:effectRef>
          <a:fontRef idx="minor">
            <a:schemeClr val="tx1"/>
          </a:fontRef>
        </p:style>
      </p:cxnSp>
      <p:cxnSp>
        <p:nvCxnSpPr>
          <p:cNvPr id="11" name="Straight Connector 10">
            <a:extLst>
              <a:ext uri="{FF2B5EF4-FFF2-40B4-BE49-F238E27FC236}">
                <a16:creationId xmlns:a16="http://schemas.microsoft.com/office/drawing/2014/main" id="{09F3E07C-E2CA-B34E-C8B4-2FCC98A67B27}"/>
              </a:ext>
            </a:extLst>
          </p:cNvPr>
          <p:cNvCxnSpPr>
            <a:cxnSpLocks/>
          </p:cNvCxnSpPr>
          <p:nvPr/>
        </p:nvCxnSpPr>
        <p:spPr>
          <a:xfrm>
            <a:off x="5064252" y="560439"/>
            <a:ext cx="0" cy="6297561"/>
          </a:xfrm>
          <a:prstGeom prst="line">
            <a:avLst/>
          </a:prstGeom>
          <a:ln>
            <a:solidFill>
              <a:schemeClr val="bg1"/>
            </a:solidFill>
          </a:ln>
        </p:spPr>
        <p:style>
          <a:lnRef idx="1">
            <a:schemeClr val="accent5"/>
          </a:lnRef>
          <a:fillRef idx="0">
            <a:schemeClr val="accent5"/>
          </a:fillRef>
          <a:effectRef idx="0">
            <a:schemeClr val="accent5"/>
          </a:effectRef>
          <a:fontRef idx="minor">
            <a:schemeClr val="tx1"/>
          </a:fontRef>
        </p:style>
      </p:cxnSp>
      <p:sp>
        <p:nvSpPr>
          <p:cNvPr id="44" name="Rectangle 43">
            <a:extLst>
              <a:ext uri="{FF2B5EF4-FFF2-40B4-BE49-F238E27FC236}">
                <a16:creationId xmlns:a16="http://schemas.microsoft.com/office/drawing/2014/main" id="{C40F18C2-BBCC-31A0-36CA-F2BDD9B86CC2}"/>
              </a:ext>
            </a:extLst>
          </p:cNvPr>
          <p:cNvSpPr/>
          <p:nvPr/>
        </p:nvSpPr>
        <p:spPr>
          <a:xfrm>
            <a:off x="-57834" y="0"/>
            <a:ext cx="148896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7" name="Title 1">
            <a:extLst>
              <a:ext uri="{FF2B5EF4-FFF2-40B4-BE49-F238E27FC236}">
                <a16:creationId xmlns:a16="http://schemas.microsoft.com/office/drawing/2014/main" id="{83D09273-B9A8-B5F3-001A-E1B47E1A956F}"/>
              </a:ext>
            </a:extLst>
          </p:cNvPr>
          <p:cNvSpPr txBox="1">
            <a:spLocks/>
          </p:cNvSpPr>
          <p:nvPr/>
        </p:nvSpPr>
        <p:spPr>
          <a:xfrm rot="16200000">
            <a:off x="-1266162" y="2866895"/>
            <a:ext cx="4736905" cy="1124211"/>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a:lnSpc>
                <a:spcPct val="107000"/>
              </a:lnSpc>
              <a:spcAft>
                <a:spcPts val="800"/>
              </a:spcAft>
            </a:pPr>
            <a:r>
              <a:rPr lang="fi-FI">
                <a:solidFill>
                  <a:schemeClr val="bg1"/>
                </a:solidFill>
                <a:ea typeface="Calibri" panose="020F0502020204030204" pitchFamily="34" charset="0"/>
              </a:rPr>
              <a:t>VUOSIKELLO</a:t>
            </a:r>
            <a:br>
              <a:rPr lang="fi-FI">
                <a:ea typeface="Calibri" panose="020F0502020204030204" pitchFamily="34" charset="0"/>
              </a:rPr>
            </a:br>
            <a:endParaRPr lang="en-FI" b="0">
              <a:solidFill>
                <a:srgbClr val="FF0000"/>
              </a:solidFill>
              <a:latin typeface="Georgia" panose="02040502050405020303" pitchFamily="18" charset="0"/>
              <a:ea typeface="Calibri" panose="020F0502020204030204" pitchFamily="34" charset="0"/>
            </a:endParaRPr>
          </a:p>
        </p:txBody>
      </p:sp>
      <p:grpSp>
        <p:nvGrpSpPr>
          <p:cNvPr id="52" name="Group 51">
            <a:extLst>
              <a:ext uri="{FF2B5EF4-FFF2-40B4-BE49-F238E27FC236}">
                <a16:creationId xmlns:a16="http://schemas.microsoft.com/office/drawing/2014/main" id="{B1B2B2D5-14B6-2DCB-0FB7-5B697A2EEA1C}"/>
              </a:ext>
            </a:extLst>
          </p:cNvPr>
          <p:cNvGrpSpPr/>
          <p:nvPr/>
        </p:nvGrpSpPr>
        <p:grpSpPr>
          <a:xfrm>
            <a:off x="1754656" y="466400"/>
            <a:ext cx="10635117" cy="5953095"/>
            <a:chOff x="1787683" y="181181"/>
            <a:chExt cx="10794640" cy="6042393"/>
          </a:xfrm>
        </p:grpSpPr>
        <p:pic>
          <p:nvPicPr>
            <p:cNvPr id="23" name="Picture 22">
              <a:extLst>
                <a:ext uri="{FF2B5EF4-FFF2-40B4-BE49-F238E27FC236}">
                  <a16:creationId xmlns:a16="http://schemas.microsoft.com/office/drawing/2014/main" id="{7C775222-C2CC-A6DC-5695-70C79C12F2FB}"/>
                </a:ext>
              </a:extLst>
            </p:cNvPr>
            <p:cNvPicPr>
              <a:picLocks noChangeAspect="1"/>
            </p:cNvPicPr>
            <p:nvPr/>
          </p:nvPicPr>
          <p:blipFill>
            <a:blip r:embed="rId3"/>
            <a:stretch>
              <a:fillRect/>
            </a:stretch>
          </p:blipFill>
          <p:spPr>
            <a:xfrm>
              <a:off x="4120044" y="651503"/>
              <a:ext cx="5549364" cy="5549364"/>
            </a:xfrm>
            <a:prstGeom prst="rect">
              <a:avLst/>
            </a:prstGeom>
          </p:spPr>
        </p:pic>
        <p:sp>
          <p:nvSpPr>
            <p:cNvPr id="25" name="TextBox 24">
              <a:extLst>
                <a:ext uri="{FF2B5EF4-FFF2-40B4-BE49-F238E27FC236}">
                  <a16:creationId xmlns:a16="http://schemas.microsoft.com/office/drawing/2014/main" id="{C2A8695D-9004-F153-F122-E87C1DF9ADE0}"/>
                </a:ext>
              </a:extLst>
            </p:cNvPr>
            <p:cNvSpPr txBox="1"/>
            <p:nvPr/>
          </p:nvSpPr>
          <p:spPr>
            <a:xfrm>
              <a:off x="1873072" y="276631"/>
              <a:ext cx="3876061" cy="531068"/>
            </a:xfrm>
            <a:prstGeom prst="rect">
              <a:avLst/>
            </a:prstGeom>
            <a:noFill/>
          </p:spPr>
          <p:txBody>
            <a:bodyPr wrap="square" lIns="91440" tIns="45720" rIns="91440" bIns="45720" rtlCol="0" anchor="t">
              <a:spAutoFit/>
            </a:bodyPr>
            <a:lstStyle/>
            <a:p>
              <a:r>
                <a:rPr lang="fi-FI" sz="1400" dirty="0">
                  <a:latin typeface="Arial"/>
                  <a:cs typeface="Arial"/>
                </a:rPr>
                <a:t>Piirin j</a:t>
              </a:r>
              <a:r>
                <a:rPr lang="en-FI" sz="1400" dirty="0">
                  <a:latin typeface="Arial"/>
                  <a:cs typeface="Arial"/>
                </a:rPr>
                <a:t>oulupuuro</a:t>
              </a:r>
              <a:r>
                <a:rPr lang="fi-FI" sz="1400" dirty="0">
                  <a:latin typeface="Arial"/>
                  <a:cs typeface="Arial"/>
                </a:rPr>
                <a:t>t</a:t>
              </a:r>
            </a:p>
            <a:p>
              <a:r>
                <a:rPr lang="fi-FI" sz="1400" dirty="0">
                  <a:latin typeface="Arial"/>
                  <a:cs typeface="Arial"/>
                </a:rPr>
                <a:t>joulukuu</a:t>
              </a:r>
            </a:p>
          </p:txBody>
        </p:sp>
        <p:sp>
          <p:nvSpPr>
            <p:cNvPr id="26" name="TextBox 25">
              <a:extLst>
                <a:ext uri="{FF2B5EF4-FFF2-40B4-BE49-F238E27FC236}">
                  <a16:creationId xmlns:a16="http://schemas.microsoft.com/office/drawing/2014/main" id="{E1B67F23-D9AE-6E8C-EE93-5F343E9B4E24}"/>
                </a:ext>
              </a:extLst>
            </p:cNvPr>
            <p:cNvSpPr txBox="1"/>
            <p:nvPr/>
          </p:nvSpPr>
          <p:spPr>
            <a:xfrm>
              <a:off x="1866492" y="1578548"/>
              <a:ext cx="2773917" cy="312394"/>
            </a:xfrm>
            <a:prstGeom prst="rect">
              <a:avLst/>
            </a:prstGeom>
            <a:noFill/>
          </p:spPr>
          <p:txBody>
            <a:bodyPr wrap="square" lIns="91440" tIns="45720" rIns="91440" bIns="45720" rtlCol="0" anchor="t">
              <a:spAutoFit/>
            </a:bodyPr>
            <a:lstStyle/>
            <a:p>
              <a:r>
                <a:rPr lang="fi-FI" sz="1400">
                  <a:latin typeface="Arial"/>
                  <a:cs typeface="Arial"/>
                </a:rPr>
                <a:t>8.11. Puheenjohtajapäivä</a:t>
              </a:r>
              <a:endParaRPr lang="fi-FI" sz="140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7B1D338F-767C-98A6-29F7-5A55C262D6CD}"/>
                </a:ext>
              </a:extLst>
            </p:cNvPr>
            <p:cNvSpPr txBox="1"/>
            <p:nvPr/>
          </p:nvSpPr>
          <p:spPr>
            <a:xfrm>
              <a:off x="1871168" y="2743628"/>
              <a:ext cx="2367539" cy="749744"/>
            </a:xfrm>
            <a:prstGeom prst="rect">
              <a:avLst/>
            </a:prstGeom>
            <a:noFill/>
          </p:spPr>
          <p:txBody>
            <a:bodyPr wrap="square" lIns="91440" tIns="45720" rIns="91440" bIns="45720" rtlCol="0" anchor="t">
              <a:spAutoFit/>
            </a:bodyPr>
            <a:lstStyle/>
            <a:p>
              <a:r>
                <a:rPr lang="en-FI" sz="1400" dirty="0">
                  <a:latin typeface="Arial"/>
                  <a:cs typeface="Arial"/>
                </a:rPr>
                <a:t>Alueelliset</a:t>
              </a:r>
              <a:endParaRPr lang="en-US" sz="1400" dirty="0">
                <a:latin typeface="Arial"/>
                <a:cs typeface="Arial"/>
              </a:endParaRPr>
            </a:p>
            <a:p>
              <a:r>
                <a:rPr lang="fi-FI" sz="1400" dirty="0">
                  <a:latin typeface="Arial"/>
                  <a:cs typeface="Arial"/>
                </a:rPr>
                <a:t>K</a:t>
              </a:r>
              <a:r>
                <a:rPr lang="en-FI" sz="1400" dirty="0">
                  <a:latin typeface="Arial"/>
                  <a:cs typeface="Arial"/>
                </a:rPr>
                <a:t>ummitapaamiset</a:t>
              </a:r>
              <a:endParaRPr lang="fi-FI" sz="1400" dirty="0">
                <a:latin typeface="Arial"/>
                <a:cs typeface="Arial"/>
              </a:endParaRPr>
            </a:p>
            <a:p>
              <a:r>
                <a:rPr lang="fi-FI" sz="1400" dirty="0">
                  <a:latin typeface="Arial"/>
                  <a:cs typeface="Arial"/>
                </a:rPr>
                <a:t>lokakuu</a:t>
              </a:r>
              <a:endParaRPr lang="en-FI" sz="1400" dirty="0">
                <a:latin typeface="Arial"/>
                <a:cs typeface="Arial"/>
              </a:endParaRPr>
            </a:p>
          </p:txBody>
        </p:sp>
        <p:sp>
          <p:nvSpPr>
            <p:cNvPr id="28" name="TextBox 27">
              <a:extLst>
                <a:ext uri="{FF2B5EF4-FFF2-40B4-BE49-F238E27FC236}">
                  <a16:creationId xmlns:a16="http://schemas.microsoft.com/office/drawing/2014/main" id="{3BDD0AA1-1D40-EC74-241D-22015A6A8B2C}"/>
                </a:ext>
              </a:extLst>
            </p:cNvPr>
            <p:cNvSpPr txBox="1"/>
            <p:nvPr/>
          </p:nvSpPr>
          <p:spPr>
            <a:xfrm>
              <a:off x="1837383" y="4120271"/>
              <a:ext cx="2282660" cy="749744"/>
            </a:xfrm>
            <a:prstGeom prst="rect">
              <a:avLst/>
            </a:prstGeom>
            <a:noFill/>
          </p:spPr>
          <p:txBody>
            <a:bodyPr wrap="square" lIns="91440" tIns="45720" rIns="91440" bIns="45720" rtlCol="0" anchor="t">
              <a:spAutoFit/>
            </a:bodyPr>
            <a:lstStyle/>
            <a:p>
              <a:r>
                <a:rPr lang="en-FI" sz="1400" dirty="0">
                  <a:latin typeface="Arial"/>
                  <a:cs typeface="Arial"/>
                </a:rPr>
                <a:t>Piiriseminaari</a:t>
              </a:r>
              <a:endParaRPr lang="fi-FI" sz="1400" dirty="0">
                <a:latin typeface="Arial"/>
                <a:cs typeface="Arial"/>
              </a:endParaRPr>
            </a:p>
            <a:p>
              <a:endParaRPr lang="fi-FI" sz="1400" dirty="0">
                <a:solidFill>
                  <a:srgbClr val="FF0000"/>
                </a:solidFill>
                <a:latin typeface="Arial"/>
                <a:cs typeface="Arial"/>
              </a:endParaRPr>
            </a:p>
            <a:p>
              <a:r>
                <a:rPr lang="fi-FI" sz="1400" dirty="0">
                  <a:latin typeface="Arial"/>
                  <a:cs typeface="Arial"/>
                </a:rPr>
                <a:t>24-26.9. Nälkäpäivä</a:t>
              </a:r>
              <a:endParaRPr lang="en-FI" sz="1400" dirty="0">
                <a:solidFill>
                  <a:srgbClr val="FF0000"/>
                </a:solidFill>
                <a:latin typeface="Arial"/>
                <a:cs typeface="Arial"/>
              </a:endParaRPr>
            </a:p>
          </p:txBody>
        </p:sp>
        <p:sp>
          <p:nvSpPr>
            <p:cNvPr id="29" name="TextBox 28">
              <a:extLst>
                <a:ext uri="{FF2B5EF4-FFF2-40B4-BE49-F238E27FC236}">
                  <a16:creationId xmlns:a16="http://schemas.microsoft.com/office/drawing/2014/main" id="{592D8207-C8CD-86E3-013A-F45BCE96931F}"/>
                </a:ext>
              </a:extLst>
            </p:cNvPr>
            <p:cNvSpPr txBox="1"/>
            <p:nvPr/>
          </p:nvSpPr>
          <p:spPr>
            <a:xfrm>
              <a:off x="1787683" y="5255155"/>
              <a:ext cx="2670841" cy="968419"/>
            </a:xfrm>
            <a:prstGeom prst="rect">
              <a:avLst/>
            </a:prstGeom>
            <a:noFill/>
          </p:spPr>
          <p:txBody>
            <a:bodyPr wrap="square" rtlCol="0">
              <a:spAutoFit/>
            </a:bodyPr>
            <a:lstStyle/>
            <a:p>
              <a:r>
                <a:rPr lang="fi-FI" sz="1400" dirty="0">
                  <a:latin typeface="Arial" panose="020B0604020202020204" pitchFamily="34" charset="0"/>
                  <a:cs typeface="Arial" panose="020B0604020202020204" pitchFamily="34" charset="0"/>
                </a:rPr>
                <a:t>Uuden toimintalinjauksen mukaisen t</a:t>
              </a:r>
              <a:r>
                <a:rPr lang="en-FI" sz="1400" dirty="0">
                  <a:latin typeface="Arial" panose="020B0604020202020204" pitchFamily="34" charset="0"/>
                  <a:cs typeface="Arial" panose="020B0604020202020204" pitchFamily="34" charset="0"/>
                </a:rPr>
                <a:t>oimintasuunnitelma</a:t>
              </a:r>
              <a:r>
                <a:rPr lang="fi-FI" sz="1400" dirty="0">
                  <a:latin typeface="Arial" panose="020B0604020202020204" pitchFamily="34" charset="0"/>
                  <a:cs typeface="Arial" panose="020B0604020202020204" pitchFamily="34" charset="0"/>
                </a:rPr>
                <a:t>n</a:t>
              </a:r>
              <a:r>
                <a:rPr lang="en-FI" sz="1400" dirty="0">
                  <a:latin typeface="Arial" panose="020B0604020202020204" pitchFamily="34" charset="0"/>
                  <a:cs typeface="Arial" panose="020B0604020202020204" pitchFamily="34" charset="0"/>
                </a:rPr>
                <a:t> ja talousarvio</a:t>
              </a:r>
              <a:r>
                <a:rPr lang="fi-FI" sz="1400" dirty="0">
                  <a:latin typeface="Arial" panose="020B0604020202020204" pitchFamily="34" charset="0"/>
                  <a:cs typeface="Arial" panose="020B0604020202020204" pitchFamily="34" charset="0"/>
                </a:rPr>
                <a:t>n valmistelu alkaa</a:t>
              </a:r>
              <a:endParaRPr lang="en-FI" sz="14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D66C3A40-02A7-E86A-317E-85A62F91C1C4}"/>
                </a:ext>
              </a:extLst>
            </p:cNvPr>
            <p:cNvSpPr txBox="1"/>
            <p:nvPr/>
          </p:nvSpPr>
          <p:spPr>
            <a:xfrm>
              <a:off x="9802908" y="4057792"/>
              <a:ext cx="2319117" cy="1624445"/>
            </a:xfrm>
            <a:prstGeom prst="rect">
              <a:avLst/>
            </a:prstGeom>
            <a:noFill/>
          </p:spPr>
          <p:txBody>
            <a:bodyPr wrap="square" lIns="91440" tIns="45720" rIns="91440" bIns="45720" rtlCol="0" anchor="t">
              <a:spAutoFit/>
            </a:bodyPr>
            <a:lstStyle/>
            <a:p>
              <a:endParaRPr lang="fi-FI" sz="1400" dirty="0">
                <a:latin typeface="Arial" panose="020B0604020202020204" pitchFamily="34" charset="0"/>
                <a:cs typeface="Arial" panose="020B0604020202020204" pitchFamily="34" charset="0"/>
              </a:endParaRPr>
            </a:p>
            <a:p>
              <a:r>
                <a:rPr lang="fi-FI" sz="1400" dirty="0">
                  <a:latin typeface="Arial"/>
                  <a:cs typeface="Arial"/>
                </a:rPr>
                <a:t>4-10.5 Punaisen Ristin viikko</a:t>
              </a:r>
            </a:p>
            <a:p>
              <a:endParaRPr lang="fi-FI" sz="1400" dirty="0">
                <a:latin typeface="Arial"/>
                <a:cs typeface="Arial"/>
              </a:endParaRPr>
            </a:p>
            <a:p>
              <a:r>
                <a:rPr lang="fi-FI" sz="1400" dirty="0">
                  <a:latin typeface="Arial"/>
                  <a:cs typeface="Arial"/>
                </a:rPr>
                <a:t>6-7.6 Yleiskokous Rovaniemellä</a:t>
              </a:r>
            </a:p>
            <a:p>
              <a:endParaRPr lang="en-FI" sz="14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AB70D0FD-2F2B-E817-F90B-ADBEC17BC1A7}"/>
                </a:ext>
              </a:extLst>
            </p:cNvPr>
            <p:cNvSpPr txBox="1"/>
            <p:nvPr/>
          </p:nvSpPr>
          <p:spPr>
            <a:xfrm>
              <a:off x="9798727" y="2900397"/>
              <a:ext cx="2461611" cy="1405770"/>
            </a:xfrm>
            <a:prstGeom prst="rect">
              <a:avLst/>
            </a:prstGeom>
            <a:noFill/>
          </p:spPr>
          <p:txBody>
            <a:bodyPr wrap="square" lIns="91440" tIns="45720" rIns="91440" bIns="45720" rtlCol="0" anchor="t">
              <a:spAutoFit/>
            </a:bodyPr>
            <a:lstStyle/>
            <a:p>
              <a:endParaRPr lang="fi-FI" sz="1400" dirty="0">
                <a:latin typeface="Arial" panose="020B0604020202020204" pitchFamily="34" charset="0"/>
                <a:cs typeface="Arial" panose="020B0604020202020204" pitchFamily="34" charset="0"/>
              </a:endParaRPr>
            </a:p>
            <a:p>
              <a:r>
                <a:rPr lang="fi-FI" sz="1400" dirty="0">
                  <a:latin typeface="Arial"/>
                  <a:cs typeface="Arial"/>
                </a:rPr>
                <a:t>Alueelliset kummitapaamiset maaliskuu</a:t>
              </a:r>
            </a:p>
            <a:p>
              <a:endParaRPr lang="fi-FI" sz="1400" dirty="0">
                <a:latin typeface="Arial" panose="020B0604020202020204" pitchFamily="34" charset="0"/>
                <a:cs typeface="Arial" panose="020B0604020202020204" pitchFamily="34" charset="0"/>
              </a:endParaRPr>
            </a:p>
            <a:p>
              <a:r>
                <a:rPr lang="fi-FI" sz="1400" dirty="0">
                  <a:latin typeface="Arial"/>
                  <a:cs typeface="Arial"/>
                </a:rPr>
                <a:t>25.4. Piirin vuosikokous</a:t>
              </a:r>
              <a:endParaRPr lang="fi-FI" sz="1400" dirty="0">
                <a:latin typeface="Arial" panose="020B0604020202020204" pitchFamily="34" charset="0"/>
                <a:cs typeface="Arial" panose="020B0604020202020204" pitchFamily="34" charset="0"/>
              </a:endParaRPr>
            </a:p>
            <a:p>
              <a:endParaRPr lang="en-FI" sz="14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6D5CD3A2-6D42-5F2D-CAAC-EBE40FBDD3D0}"/>
                </a:ext>
              </a:extLst>
            </p:cNvPr>
            <p:cNvSpPr txBox="1"/>
            <p:nvPr/>
          </p:nvSpPr>
          <p:spPr>
            <a:xfrm>
              <a:off x="9784626" y="1148878"/>
              <a:ext cx="2797697" cy="2061795"/>
            </a:xfrm>
            <a:prstGeom prst="rect">
              <a:avLst/>
            </a:prstGeom>
            <a:noFill/>
          </p:spPr>
          <p:txBody>
            <a:bodyPr wrap="square" lIns="91440" tIns="45720" rIns="91440" bIns="45720" rtlCol="0" anchor="t">
              <a:spAutoFit/>
            </a:bodyPr>
            <a:lstStyle/>
            <a:p>
              <a:r>
                <a:rPr lang="fi-FI" sz="1400" dirty="0">
                  <a:latin typeface="Arial" panose="020B0604020202020204" pitchFamily="34" charset="0"/>
                  <a:cs typeface="Arial" panose="020B0604020202020204" pitchFamily="34" charset="0"/>
                </a:rPr>
                <a:t>7.3. Silmät ristissä –koulutuspäivä</a:t>
              </a:r>
            </a:p>
            <a:p>
              <a:endParaRPr lang="fi-FI" sz="1400" dirty="0">
                <a:latin typeface="Arial" panose="020B0604020202020204" pitchFamily="34" charset="0"/>
                <a:cs typeface="Arial" panose="020B0604020202020204" pitchFamily="34" charset="0"/>
              </a:endParaRPr>
            </a:p>
            <a:p>
              <a:r>
                <a:rPr lang="fi-FI" sz="1400" dirty="0">
                  <a:latin typeface="Arial" panose="020B0604020202020204" pitchFamily="34" charset="0"/>
                  <a:cs typeface="Arial" panose="020B0604020202020204" pitchFamily="34" charset="0"/>
                </a:rPr>
                <a:t>16-22.3 Rasismin vastainen </a:t>
              </a:r>
              <a:br>
                <a:rPr lang="fi-FI" sz="1400" dirty="0">
                  <a:latin typeface="Arial" panose="020B0604020202020204" pitchFamily="34" charset="0"/>
                  <a:cs typeface="Arial" panose="020B0604020202020204" pitchFamily="34" charset="0"/>
                </a:rPr>
              </a:br>
              <a:r>
                <a:rPr lang="fi-FI" sz="1400" dirty="0">
                  <a:latin typeface="Arial" panose="020B0604020202020204" pitchFamily="34" charset="0"/>
                  <a:cs typeface="Arial" panose="020B0604020202020204" pitchFamily="34" charset="0"/>
                </a:rPr>
                <a:t>viikko</a:t>
              </a:r>
            </a:p>
            <a:p>
              <a:endParaRPr lang="fi-FI" sz="1400" dirty="0">
                <a:latin typeface="Arial" panose="020B0604020202020204" pitchFamily="34" charset="0"/>
                <a:cs typeface="Arial" panose="020B0604020202020204" pitchFamily="34" charset="0"/>
              </a:endParaRPr>
            </a:p>
            <a:p>
              <a:r>
                <a:rPr lang="fi-FI" sz="1400" dirty="0">
                  <a:latin typeface="Arial" panose="020B0604020202020204" pitchFamily="34" charset="0"/>
                  <a:cs typeface="Arial" panose="020B0604020202020204" pitchFamily="34" charset="0"/>
                </a:rPr>
                <a:t>27-29.3 Nuorten vuosikokous Tampereella</a:t>
              </a:r>
            </a:p>
            <a:p>
              <a:endParaRPr lang="en-FI" sz="1400"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29E5E231-7CD3-D3CA-CE4D-A3ACC0B33DA5}"/>
                </a:ext>
              </a:extLst>
            </p:cNvPr>
            <p:cNvSpPr txBox="1"/>
            <p:nvPr/>
          </p:nvSpPr>
          <p:spPr>
            <a:xfrm>
              <a:off x="9751748" y="181181"/>
              <a:ext cx="2629837" cy="749744"/>
            </a:xfrm>
            <a:prstGeom prst="rect">
              <a:avLst/>
            </a:prstGeom>
            <a:noFill/>
          </p:spPr>
          <p:txBody>
            <a:bodyPr wrap="square" lIns="91440" tIns="45720" rIns="91440" bIns="45720" rtlCol="0" anchor="t">
              <a:spAutoFit/>
            </a:bodyPr>
            <a:lstStyle/>
            <a:p>
              <a:endParaRPr lang="fi-FI" sz="1400" dirty="0">
                <a:latin typeface="Arial"/>
                <a:cs typeface="Arial"/>
              </a:endParaRPr>
            </a:p>
            <a:p>
              <a:endParaRPr lang="fi-FI" sz="1400" dirty="0">
                <a:latin typeface="Arial"/>
                <a:cs typeface="Arial"/>
              </a:endParaRPr>
            </a:p>
            <a:p>
              <a:r>
                <a:rPr lang="en-US" sz="1400" dirty="0">
                  <a:latin typeface="Arial"/>
                  <a:cs typeface="Arial"/>
                </a:rPr>
                <a:t>2.–15.2. </a:t>
              </a:r>
              <a:r>
                <a:rPr lang="en-US" sz="1400" dirty="0" err="1">
                  <a:latin typeface="Arial"/>
                  <a:cs typeface="Arial"/>
                </a:rPr>
                <a:t>Ystävänpäivä</a:t>
              </a:r>
              <a:r>
                <a:rPr lang="en-US" sz="1400" dirty="0">
                  <a:latin typeface="Arial"/>
                  <a:cs typeface="Arial"/>
                </a:rPr>
                <a:t> </a:t>
              </a:r>
              <a:r>
                <a:rPr lang="en-US" sz="1400" dirty="0" err="1">
                  <a:latin typeface="Arial"/>
                  <a:cs typeface="Arial"/>
                </a:rPr>
                <a:t>viikko</a:t>
              </a:r>
              <a:endParaRPr lang="en-US" sz="1400" dirty="0">
                <a:latin typeface="Arial"/>
                <a:cs typeface="Arial"/>
              </a:endParaRPr>
            </a:p>
          </p:txBody>
        </p:sp>
        <p:sp>
          <p:nvSpPr>
            <p:cNvPr id="41" name="TextBox 40">
              <a:extLst>
                <a:ext uri="{FF2B5EF4-FFF2-40B4-BE49-F238E27FC236}">
                  <a16:creationId xmlns:a16="http://schemas.microsoft.com/office/drawing/2014/main" id="{B21CDBA0-DAC5-4062-8C8D-D118C2D427C1}"/>
                </a:ext>
              </a:extLst>
            </p:cNvPr>
            <p:cNvSpPr txBox="1"/>
            <p:nvPr/>
          </p:nvSpPr>
          <p:spPr>
            <a:xfrm>
              <a:off x="5891699" y="1392264"/>
              <a:ext cx="1107727" cy="515448"/>
            </a:xfrm>
            <a:prstGeom prst="rect">
              <a:avLst/>
            </a:prstGeom>
            <a:noFill/>
          </p:spPr>
          <p:txBody>
            <a:bodyPr wrap="square" lIns="91440" tIns="45720" rIns="91440" bIns="45720" rtlCol="0" anchor="t">
              <a:spAutoFit/>
            </a:bodyPr>
            <a:lstStyle/>
            <a:p>
              <a:pPr algn="ctr"/>
              <a:r>
                <a:rPr lang="en-FI" sz="900" b="1">
                  <a:solidFill>
                    <a:srgbClr val="FF0000"/>
                  </a:solidFill>
                  <a:latin typeface="Arial"/>
                  <a:cs typeface="Arial"/>
                </a:rPr>
                <a:t>HYVÄ </a:t>
              </a:r>
              <a:endParaRPr lang="en-US" sz="900" b="1">
                <a:solidFill>
                  <a:srgbClr val="FF0000"/>
                </a:solidFill>
                <a:latin typeface="Arial" panose="020B0604020202020204" pitchFamily="34" charset="0"/>
                <a:cs typeface="Arial" panose="020B0604020202020204" pitchFamily="34" charset="0"/>
              </a:endParaRPr>
            </a:p>
            <a:p>
              <a:pPr algn="ctr"/>
              <a:r>
                <a:rPr lang="en-FI" sz="900" b="1">
                  <a:solidFill>
                    <a:srgbClr val="FF0000"/>
                  </a:solidFill>
                  <a:latin typeface="Arial"/>
                  <a:cs typeface="Arial"/>
                </a:rPr>
                <a:t>JOULUMIELI</a:t>
              </a:r>
              <a:endParaRPr lang="fi-FI" sz="900" b="1">
                <a:solidFill>
                  <a:srgbClr val="FF0000"/>
                </a:solidFill>
                <a:latin typeface="Arial"/>
                <a:cs typeface="Arial"/>
              </a:endParaRPr>
            </a:p>
            <a:p>
              <a:pPr algn="ctr"/>
              <a:r>
                <a:rPr lang="fi-FI" sz="900" b="1">
                  <a:solidFill>
                    <a:srgbClr val="FF0000"/>
                  </a:solidFill>
                  <a:latin typeface="Arial"/>
                  <a:cs typeface="Arial"/>
                </a:rPr>
                <a:t>21.11.-24.12.</a:t>
              </a:r>
              <a:endParaRPr lang="en-FI" sz="900" b="1">
                <a:solidFill>
                  <a:srgbClr val="FF0000"/>
                </a:solidFill>
                <a:latin typeface="Arial"/>
                <a:cs typeface="Arial"/>
              </a:endParaRPr>
            </a:p>
          </p:txBody>
        </p:sp>
        <p:sp>
          <p:nvSpPr>
            <p:cNvPr id="42" name="TextBox 41">
              <a:extLst>
                <a:ext uri="{FF2B5EF4-FFF2-40B4-BE49-F238E27FC236}">
                  <a16:creationId xmlns:a16="http://schemas.microsoft.com/office/drawing/2014/main" id="{0C3CBE5E-9A45-1417-D4CB-293DFD01BCD9}"/>
                </a:ext>
              </a:extLst>
            </p:cNvPr>
            <p:cNvSpPr txBox="1"/>
            <p:nvPr/>
          </p:nvSpPr>
          <p:spPr>
            <a:xfrm>
              <a:off x="4563676" y="3745399"/>
              <a:ext cx="1199490" cy="374872"/>
            </a:xfrm>
            <a:prstGeom prst="rect">
              <a:avLst/>
            </a:prstGeom>
            <a:noFill/>
          </p:spPr>
          <p:txBody>
            <a:bodyPr wrap="square" lIns="91440" tIns="45720" rIns="91440" bIns="45720" rtlCol="0" anchor="t">
              <a:spAutoFit/>
            </a:bodyPr>
            <a:lstStyle/>
            <a:p>
              <a:pPr algn="ctr"/>
              <a:r>
                <a:rPr lang="en-FI" sz="900" b="1">
                  <a:solidFill>
                    <a:srgbClr val="FF0000"/>
                  </a:solidFill>
                  <a:latin typeface="Arial"/>
                  <a:cs typeface="Arial"/>
                </a:rPr>
                <a:t>NÄLKÄPÄIVÄ</a:t>
              </a:r>
              <a:endParaRPr lang="fi-FI" sz="900" b="1">
                <a:solidFill>
                  <a:srgbClr val="FF0000"/>
                </a:solidFill>
                <a:latin typeface="Arial"/>
                <a:cs typeface="Arial"/>
              </a:endParaRPr>
            </a:p>
            <a:p>
              <a:pPr algn="ctr"/>
              <a:r>
                <a:rPr lang="fi-FI" sz="900" b="1">
                  <a:solidFill>
                    <a:srgbClr val="FF0000"/>
                  </a:solidFill>
                  <a:latin typeface="Arial"/>
                  <a:cs typeface="Arial"/>
                </a:rPr>
                <a:t>24.-26.9.</a:t>
              </a:r>
              <a:endParaRPr lang="en-FI" sz="900" b="1">
                <a:solidFill>
                  <a:srgbClr val="FF0000"/>
                </a:solidFill>
                <a:latin typeface="Arial"/>
                <a:cs typeface="Arial"/>
              </a:endParaRPr>
            </a:p>
          </p:txBody>
        </p:sp>
        <p:sp>
          <p:nvSpPr>
            <p:cNvPr id="43" name="TextBox 42">
              <a:extLst>
                <a:ext uri="{FF2B5EF4-FFF2-40B4-BE49-F238E27FC236}">
                  <a16:creationId xmlns:a16="http://schemas.microsoft.com/office/drawing/2014/main" id="{485E9CC5-ED01-CA29-ECF7-A000BF2A1C1A}"/>
                </a:ext>
              </a:extLst>
            </p:cNvPr>
            <p:cNvSpPr txBox="1"/>
            <p:nvPr/>
          </p:nvSpPr>
          <p:spPr>
            <a:xfrm>
              <a:off x="6038987" y="2861593"/>
              <a:ext cx="1732870" cy="1258678"/>
            </a:xfrm>
            <a:prstGeom prst="rect">
              <a:avLst/>
            </a:prstGeom>
            <a:noFill/>
          </p:spPr>
          <p:txBody>
            <a:bodyPr wrap="square" lIns="91440" tIns="45720" rIns="91440" bIns="45720" rtlCol="0" anchor="t">
              <a:spAutoFit/>
            </a:bodyPr>
            <a:lstStyle/>
            <a:p>
              <a:pPr algn="ctr">
                <a:lnSpc>
                  <a:spcPts val="3000"/>
                </a:lnSpc>
              </a:pPr>
              <a:r>
                <a:rPr lang="en-FI" sz="3200" b="1">
                  <a:solidFill>
                    <a:srgbClr val="FF0000"/>
                  </a:solidFill>
                  <a:latin typeface="Arial"/>
                  <a:cs typeface="Arial"/>
                </a:rPr>
                <a:t>PIIRIN</a:t>
              </a:r>
              <a:br>
                <a:rPr lang="en-FI" sz="3200" b="1">
                  <a:latin typeface="Arial" panose="020B0604020202020204" pitchFamily="34" charset="0"/>
                  <a:cs typeface="Arial" panose="020B0604020202020204" pitchFamily="34" charset="0"/>
                </a:rPr>
              </a:br>
              <a:r>
                <a:rPr lang="en-FI" sz="3200" b="1">
                  <a:solidFill>
                    <a:srgbClr val="FF0000"/>
                  </a:solidFill>
                  <a:latin typeface="Arial"/>
                  <a:cs typeface="Arial"/>
                </a:rPr>
                <a:t>VUOSI</a:t>
              </a:r>
            </a:p>
            <a:p>
              <a:pPr algn="ctr">
                <a:lnSpc>
                  <a:spcPts val="3000"/>
                </a:lnSpc>
              </a:pPr>
              <a:r>
                <a:rPr lang="en-FI" sz="3200" b="1">
                  <a:solidFill>
                    <a:srgbClr val="FF0000"/>
                  </a:solidFill>
                  <a:latin typeface="Arial"/>
                  <a:cs typeface="Arial"/>
                </a:rPr>
                <a:t>2026</a:t>
              </a:r>
              <a:endParaRPr lang="fi-FI" sz="3200" b="1">
                <a:solidFill>
                  <a:srgbClr val="FF0000"/>
                </a:solidFill>
                <a:latin typeface="Arial"/>
                <a:cs typeface="Arial"/>
              </a:endParaRPr>
            </a:p>
          </p:txBody>
        </p:sp>
        <p:sp>
          <p:nvSpPr>
            <p:cNvPr id="48" name="TextBox 47">
              <a:extLst>
                <a:ext uri="{FF2B5EF4-FFF2-40B4-BE49-F238E27FC236}">
                  <a16:creationId xmlns:a16="http://schemas.microsoft.com/office/drawing/2014/main" id="{8A61E8B3-F336-1D9D-6D60-B30081F8CE09}"/>
                </a:ext>
              </a:extLst>
            </p:cNvPr>
            <p:cNvSpPr txBox="1"/>
            <p:nvPr/>
          </p:nvSpPr>
          <p:spPr>
            <a:xfrm>
              <a:off x="7507440" y="2059992"/>
              <a:ext cx="1360516" cy="515448"/>
            </a:xfrm>
            <a:prstGeom prst="rect">
              <a:avLst/>
            </a:prstGeom>
            <a:noFill/>
          </p:spPr>
          <p:txBody>
            <a:bodyPr wrap="square" lIns="91440" tIns="45720" rIns="91440" bIns="45720" rtlCol="0" anchor="t">
              <a:spAutoFit/>
            </a:bodyPr>
            <a:lstStyle/>
            <a:p>
              <a:pPr algn="ctr"/>
              <a:r>
                <a:rPr lang="en-FI" sz="900" b="1">
                  <a:solidFill>
                    <a:srgbClr val="FF0000"/>
                  </a:solidFill>
                  <a:latin typeface="Arial"/>
                  <a:cs typeface="Arial"/>
                </a:rPr>
                <a:t>YSTÄVÄNPÄIVÄ</a:t>
              </a:r>
              <a:endParaRPr lang="en-US" sz="900" b="1">
                <a:solidFill>
                  <a:srgbClr val="FF0000"/>
                </a:solidFill>
                <a:latin typeface="Arial"/>
                <a:cs typeface="Arial"/>
              </a:endParaRPr>
            </a:p>
            <a:p>
              <a:pPr algn="ctr"/>
              <a:r>
                <a:rPr lang="en-FI" sz="900" b="1">
                  <a:solidFill>
                    <a:srgbClr val="FF0000"/>
                  </a:solidFill>
                  <a:latin typeface="Arial"/>
                  <a:cs typeface="Arial"/>
                </a:rPr>
                <a:t>KAMPANJA </a:t>
              </a:r>
              <a:br>
                <a:rPr lang="en-FI" sz="900" b="1">
                  <a:latin typeface="Arial" panose="020B0604020202020204" pitchFamily="34" charset="0"/>
                  <a:cs typeface="Arial" panose="020B0604020202020204" pitchFamily="34" charset="0"/>
                </a:rPr>
              </a:br>
              <a:r>
                <a:rPr lang="fi-FI" sz="900" b="1">
                  <a:solidFill>
                    <a:srgbClr val="FF0000"/>
                  </a:solidFill>
                  <a:latin typeface="Arial"/>
                  <a:cs typeface="Arial"/>
                </a:rPr>
                <a:t>2</a:t>
              </a:r>
              <a:r>
                <a:rPr lang="en-FI" sz="900" b="1">
                  <a:solidFill>
                    <a:srgbClr val="FF0000"/>
                  </a:solidFill>
                  <a:latin typeface="Arial"/>
                  <a:cs typeface="Arial"/>
                </a:rPr>
                <a:t>.–1</a:t>
              </a:r>
              <a:r>
                <a:rPr lang="fi-FI" sz="900" b="1">
                  <a:solidFill>
                    <a:srgbClr val="FF0000"/>
                  </a:solidFill>
                  <a:latin typeface="Arial"/>
                  <a:cs typeface="Arial"/>
                </a:rPr>
                <a:t>5</a:t>
              </a:r>
              <a:r>
                <a:rPr lang="en-FI" sz="900" b="1">
                  <a:solidFill>
                    <a:srgbClr val="FF0000"/>
                  </a:solidFill>
                  <a:latin typeface="Arial"/>
                  <a:cs typeface="Arial"/>
                </a:rPr>
                <a:t>.2.</a:t>
              </a:r>
            </a:p>
          </p:txBody>
        </p:sp>
        <p:sp>
          <p:nvSpPr>
            <p:cNvPr id="49" name="TextBox 48">
              <a:extLst>
                <a:ext uri="{FF2B5EF4-FFF2-40B4-BE49-F238E27FC236}">
                  <a16:creationId xmlns:a16="http://schemas.microsoft.com/office/drawing/2014/main" id="{ED2ECC8A-986F-B699-F3A8-881D0EE1DFB0}"/>
                </a:ext>
              </a:extLst>
            </p:cNvPr>
            <p:cNvSpPr txBox="1"/>
            <p:nvPr/>
          </p:nvSpPr>
          <p:spPr>
            <a:xfrm>
              <a:off x="7973572" y="2663243"/>
              <a:ext cx="1225708" cy="656026"/>
            </a:xfrm>
            <a:prstGeom prst="rect">
              <a:avLst/>
            </a:prstGeom>
            <a:noFill/>
          </p:spPr>
          <p:txBody>
            <a:bodyPr wrap="square" lIns="91440" tIns="45720" rIns="91440" bIns="45720" rtlCol="0" anchor="t">
              <a:spAutoFit/>
            </a:bodyPr>
            <a:lstStyle/>
            <a:p>
              <a:pPr algn="ctr"/>
              <a:r>
                <a:rPr lang="en-FI" sz="900" b="1">
                  <a:solidFill>
                    <a:srgbClr val="FF0000"/>
                  </a:solidFill>
                  <a:latin typeface="Arial"/>
                  <a:cs typeface="Arial"/>
                </a:rPr>
                <a:t>RASISMIN </a:t>
              </a:r>
              <a:br>
                <a:rPr lang="en-FI" sz="900" b="1">
                  <a:latin typeface="Arial" panose="020B0604020202020204" pitchFamily="34" charset="0"/>
                  <a:cs typeface="Arial" panose="020B0604020202020204" pitchFamily="34" charset="0"/>
                </a:rPr>
              </a:br>
              <a:r>
                <a:rPr lang="en-FI" sz="900" b="1">
                  <a:solidFill>
                    <a:srgbClr val="FF0000"/>
                  </a:solidFill>
                  <a:latin typeface="Arial"/>
                  <a:cs typeface="Arial"/>
                </a:rPr>
                <a:t>VASTAINEN </a:t>
              </a:r>
              <a:br>
                <a:rPr lang="en-FI" sz="900" b="1">
                  <a:latin typeface="Arial" panose="020B0604020202020204" pitchFamily="34" charset="0"/>
                  <a:cs typeface="Arial" panose="020B0604020202020204" pitchFamily="34" charset="0"/>
                </a:rPr>
              </a:br>
              <a:r>
                <a:rPr lang="en-FI" sz="900" b="1">
                  <a:solidFill>
                    <a:srgbClr val="FF0000"/>
                  </a:solidFill>
                  <a:latin typeface="Arial"/>
                  <a:cs typeface="Arial"/>
                </a:rPr>
                <a:t>VIIKKO</a:t>
              </a:r>
              <a:endParaRPr lang="fi-FI" sz="900" b="1">
                <a:solidFill>
                  <a:srgbClr val="FF0000"/>
                </a:solidFill>
                <a:latin typeface="Arial"/>
                <a:cs typeface="Arial"/>
              </a:endParaRPr>
            </a:p>
            <a:p>
              <a:pPr algn="ctr"/>
              <a:r>
                <a:rPr lang="fi-FI" sz="900" b="1">
                  <a:solidFill>
                    <a:srgbClr val="FF0000"/>
                  </a:solidFill>
                  <a:latin typeface="Arial"/>
                  <a:cs typeface="Arial"/>
                </a:rPr>
                <a:t>16-22.3.</a:t>
              </a:r>
              <a:endParaRPr lang="en-FI" sz="900" b="1">
                <a:solidFill>
                  <a:srgbClr val="FF0000"/>
                </a:solidFill>
                <a:latin typeface="Arial"/>
                <a:cs typeface="Arial"/>
              </a:endParaRPr>
            </a:p>
          </p:txBody>
        </p:sp>
        <p:sp>
          <p:nvSpPr>
            <p:cNvPr id="50" name="TextBox 49">
              <a:extLst>
                <a:ext uri="{FF2B5EF4-FFF2-40B4-BE49-F238E27FC236}">
                  <a16:creationId xmlns:a16="http://schemas.microsoft.com/office/drawing/2014/main" id="{B94837D8-B536-D29C-8FC9-0E20E03F0EFF}"/>
                </a:ext>
              </a:extLst>
            </p:cNvPr>
            <p:cNvSpPr txBox="1"/>
            <p:nvPr/>
          </p:nvSpPr>
          <p:spPr>
            <a:xfrm>
              <a:off x="7551100" y="4415505"/>
              <a:ext cx="1225708" cy="656026"/>
            </a:xfrm>
            <a:prstGeom prst="rect">
              <a:avLst/>
            </a:prstGeom>
            <a:noFill/>
          </p:spPr>
          <p:txBody>
            <a:bodyPr wrap="square" lIns="91440" tIns="45720" rIns="91440" bIns="45720" rtlCol="0" anchor="t">
              <a:spAutoFit/>
            </a:bodyPr>
            <a:lstStyle/>
            <a:p>
              <a:pPr algn="ctr"/>
              <a:r>
                <a:rPr lang="en-FI" sz="900" b="1">
                  <a:solidFill>
                    <a:srgbClr val="FF0000"/>
                  </a:solidFill>
                  <a:latin typeface="Arial"/>
                  <a:cs typeface="Arial"/>
                </a:rPr>
                <a:t>PUNAISEN</a:t>
              </a:r>
              <a:endParaRPr lang="en-US" sz="900" b="1">
                <a:solidFill>
                  <a:srgbClr val="FF0000"/>
                </a:solidFill>
                <a:latin typeface="Arial"/>
                <a:cs typeface="Arial"/>
              </a:endParaRPr>
            </a:p>
            <a:p>
              <a:pPr algn="ctr"/>
              <a:r>
                <a:rPr lang="en-FI" sz="900" b="1">
                  <a:solidFill>
                    <a:srgbClr val="FF0000"/>
                  </a:solidFill>
                  <a:latin typeface="Arial"/>
                  <a:cs typeface="Arial"/>
                </a:rPr>
                <a:t>RISTIN</a:t>
              </a:r>
            </a:p>
            <a:p>
              <a:pPr algn="ctr"/>
              <a:r>
                <a:rPr lang="en-FI" sz="900" b="1">
                  <a:solidFill>
                    <a:srgbClr val="FF0000"/>
                  </a:solidFill>
                  <a:latin typeface="Arial"/>
                  <a:cs typeface="Arial"/>
                </a:rPr>
                <a:t>VIIKKO</a:t>
              </a:r>
              <a:endParaRPr lang="fi-FI" sz="900" b="1">
                <a:solidFill>
                  <a:srgbClr val="FF0000"/>
                </a:solidFill>
                <a:latin typeface="Arial"/>
                <a:cs typeface="Arial"/>
              </a:endParaRPr>
            </a:p>
            <a:p>
              <a:pPr algn="ctr"/>
              <a:r>
                <a:rPr lang="fi-FI" sz="900" b="1">
                  <a:solidFill>
                    <a:srgbClr val="FF0000"/>
                  </a:solidFill>
                  <a:latin typeface="Arial"/>
                  <a:cs typeface="Arial"/>
                </a:rPr>
                <a:t>5.-11.5.</a:t>
              </a:r>
              <a:endParaRPr lang="en-FI" sz="900" b="1">
                <a:solidFill>
                  <a:srgbClr val="FF0000"/>
                </a:solidFill>
                <a:latin typeface="Arial"/>
                <a:cs typeface="Arial"/>
              </a:endParaRPr>
            </a:p>
          </p:txBody>
        </p:sp>
      </p:grpSp>
      <p:sp>
        <p:nvSpPr>
          <p:cNvPr id="2" name="TextBox 49">
            <a:extLst>
              <a:ext uri="{FF2B5EF4-FFF2-40B4-BE49-F238E27FC236}">
                <a16:creationId xmlns:a16="http://schemas.microsoft.com/office/drawing/2014/main" id="{05382974-C41B-FB95-A6FE-AB4740E66190}"/>
              </a:ext>
            </a:extLst>
          </p:cNvPr>
          <p:cNvSpPr txBox="1"/>
          <p:nvPr/>
        </p:nvSpPr>
        <p:spPr>
          <a:xfrm>
            <a:off x="6658650" y="5228530"/>
            <a:ext cx="1207594" cy="507831"/>
          </a:xfrm>
          <a:prstGeom prst="rect">
            <a:avLst/>
          </a:prstGeom>
          <a:noFill/>
        </p:spPr>
        <p:txBody>
          <a:bodyPr wrap="square" lIns="91440" tIns="45720" rIns="91440" bIns="45720" rtlCol="0" anchor="t">
            <a:spAutoFit/>
          </a:bodyPr>
          <a:lstStyle/>
          <a:p>
            <a:pPr algn="ctr"/>
            <a:r>
              <a:rPr lang="fi-FI" sz="900" b="1">
                <a:solidFill>
                  <a:srgbClr val="FF0000"/>
                </a:solidFill>
                <a:latin typeface="Arial"/>
                <a:cs typeface="Arial"/>
              </a:rPr>
              <a:t>YLEISKOKOUS ROVANIEMI</a:t>
            </a:r>
          </a:p>
          <a:p>
            <a:pPr algn="ctr"/>
            <a:r>
              <a:rPr lang="fi-FI" sz="900" b="1">
                <a:solidFill>
                  <a:srgbClr val="FF0000"/>
                </a:solidFill>
                <a:latin typeface="Arial"/>
                <a:cs typeface="Arial"/>
              </a:rPr>
              <a:t>6-7.6</a:t>
            </a:r>
            <a:endParaRPr lang="en-FI" sz="900" b="1">
              <a:solidFill>
                <a:srgbClr val="FF0000"/>
              </a:solidFill>
              <a:latin typeface="Arial"/>
              <a:cs typeface="Arial"/>
            </a:endParaRPr>
          </a:p>
        </p:txBody>
      </p:sp>
    </p:spTree>
    <p:extLst>
      <p:ext uri="{BB962C8B-B14F-4D97-AF65-F5344CB8AC3E}">
        <p14:creationId xmlns:p14="http://schemas.microsoft.com/office/powerpoint/2010/main" val="1623452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BB1FF4BA-AF88-1EA5-36F8-3D900360A5BE}"/>
              </a:ext>
            </a:extLst>
          </p:cNvPr>
          <p:cNvSpPr>
            <a:spLocks noGrp="1"/>
          </p:cNvSpPr>
          <p:nvPr>
            <p:ph type="body" idx="14"/>
          </p:nvPr>
        </p:nvSpPr>
        <p:spPr>
          <a:xfrm>
            <a:off x="218104" y="1483775"/>
            <a:ext cx="3036084" cy="3890449"/>
          </a:xfrm>
        </p:spPr>
        <p:txBody>
          <a:bodyPr/>
          <a:lstStyle/>
          <a:p>
            <a:r>
              <a:rPr lang="en-US" err="1"/>
              <a:t>Kampanjat</a:t>
            </a:r>
            <a:r>
              <a:rPr lang="en-US"/>
              <a:t> 2026</a:t>
            </a:r>
          </a:p>
        </p:txBody>
      </p:sp>
      <p:pic>
        <p:nvPicPr>
          <p:cNvPr id="3" name="Kuva 2">
            <a:extLst>
              <a:ext uri="{FF2B5EF4-FFF2-40B4-BE49-F238E27FC236}">
                <a16:creationId xmlns:a16="http://schemas.microsoft.com/office/drawing/2014/main" id="{83A529AC-0A4D-20E5-27E4-13CDD77BF00E}"/>
              </a:ext>
            </a:extLst>
          </p:cNvPr>
          <p:cNvPicPr>
            <a:picLocks noChangeAspect="1"/>
          </p:cNvPicPr>
          <p:nvPr/>
        </p:nvPicPr>
        <p:blipFill>
          <a:blip r:embed="rId2"/>
          <a:stretch>
            <a:fillRect/>
          </a:stretch>
        </p:blipFill>
        <p:spPr>
          <a:xfrm>
            <a:off x="4299916" y="158240"/>
            <a:ext cx="7700874" cy="6699760"/>
          </a:xfrm>
          <a:prstGeom prst="rect">
            <a:avLst/>
          </a:prstGeom>
          <a:noFill/>
        </p:spPr>
      </p:pic>
    </p:spTree>
    <p:extLst>
      <p:ext uri="{BB962C8B-B14F-4D97-AF65-F5344CB8AC3E}">
        <p14:creationId xmlns:p14="http://schemas.microsoft.com/office/powerpoint/2010/main" val="1383927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D40B8277-DB32-66E6-F104-93BC1B52A565}"/>
              </a:ext>
            </a:extLst>
          </p:cNvPr>
          <p:cNvSpPr>
            <a:spLocks noGrp="1"/>
          </p:cNvSpPr>
          <p:nvPr>
            <p:ph type="ctrTitle"/>
          </p:nvPr>
        </p:nvSpPr>
        <p:spPr/>
        <p:txBody>
          <a:bodyPr/>
          <a:lstStyle/>
          <a:p>
            <a:r>
              <a:rPr lang="en-GB" err="1"/>
              <a:t>Järjestötoiminta</a:t>
            </a:r>
            <a:br>
              <a:rPr lang="en-GB"/>
            </a:br>
            <a:r>
              <a:rPr lang="en-GB" sz="2000" b="0" err="1"/>
              <a:t>Toimintalinjaus</a:t>
            </a:r>
            <a:r>
              <a:rPr lang="en-GB" sz="2000" b="0"/>
              <a:t> 2024-2026 s. 7-9 “</a:t>
            </a:r>
            <a:r>
              <a:rPr lang="en-GB" sz="2000" b="0" err="1"/>
              <a:t>Näillä</a:t>
            </a:r>
            <a:r>
              <a:rPr lang="en-GB" sz="2000" b="0"/>
              <a:t> </a:t>
            </a:r>
            <a:r>
              <a:rPr lang="en-GB" sz="2000" b="0" err="1"/>
              <a:t>muutoksilla</a:t>
            </a:r>
            <a:r>
              <a:rPr lang="en-GB" sz="2000" b="0"/>
              <a:t> </a:t>
            </a:r>
            <a:r>
              <a:rPr lang="en-GB" sz="2000" b="0" err="1"/>
              <a:t>pääsemme</a:t>
            </a:r>
            <a:r>
              <a:rPr lang="en-GB" sz="2000" b="0"/>
              <a:t> </a:t>
            </a:r>
            <a:r>
              <a:rPr lang="en-GB" sz="2000" b="0" err="1"/>
              <a:t>tavoitteisiimme</a:t>
            </a:r>
            <a:r>
              <a:rPr lang="en-GB" sz="2000" b="0"/>
              <a:t>”</a:t>
            </a:r>
          </a:p>
        </p:txBody>
      </p:sp>
    </p:spTree>
    <p:extLst>
      <p:ext uri="{BB962C8B-B14F-4D97-AF65-F5344CB8AC3E}">
        <p14:creationId xmlns:p14="http://schemas.microsoft.com/office/powerpoint/2010/main" val="3465156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A8A6DE9D-C97E-F781-A4BD-1469E3FB43AD}"/>
              </a:ext>
            </a:extLst>
          </p:cNvPr>
          <p:cNvSpPr>
            <a:spLocks noGrp="1"/>
          </p:cNvSpPr>
          <p:nvPr>
            <p:ph type="title"/>
          </p:nvPr>
        </p:nvSpPr>
        <p:spPr>
          <a:xfrm>
            <a:off x="838200" y="603662"/>
            <a:ext cx="10515600" cy="781750"/>
          </a:xfrm>
        </p:spPr>
        <p:txBody>
          <a:bodyPr>
            <a:normAutofit fontScale="90000"/>
          </a:bodyPr>
          <a:lstStyle/>
          <a:p>
            <a:r>
              <a:rPr lang="fi-FI" sz="4000" dirty="0">
                <a:latin typeface="Arial"/>
                <a:cs typeface="Arial"/>
              </a:rPr>
              <a:t>Piirin tehtävänä on </a:t>
            </a:r>
            <a:br>
              <a:rPr lang="fi-FI" sz="2400" b="0" dirty="0">
                <a:latin typeface="Arial"/>
                <a:cs typeface="Arial"/>
              </a:rPr>
            </a:br>
            <a:r>
              <a:rPr lang="fi-FI" sz="2400" b="0" dirty="0">
                <a:latin typeface="Arial"/>
                <a:cs typeface="Arial"/>
              </a:rPr>
              <a:t>SPR-asetuksen 2 ja 3 §:n säännöksiä sekä järjestön perusperiaatteita noudattaen:</a:t>
            </a:r>
            <a:endParaRPr lang="fi-FI" dirty="0">
              <a:latin typeface="Arial"/>
              <a:cs typeface="Arial"/>
            </a:endParaRPr>
          </a:p>
        </p:txBody>
      </p:sp>
      <p:sp>
        <p:nvSpPr>
          <p:cNvPr id="2" name="Tekstin paikkamerkki 1">
            <a:extLst>
              <a:ext uri="{FF2B5EF4-FFF2-40B4-BE49-F238E27FC236}">
                <a16:creationId xmlns:a16="http://schemas.microsoft.com/office/drawing/2014/main" id="{CD6339B7-BC90-6A63-1F4E-DFA5CC9E0B7A}"/>
              </a:ext>
            </a:extLst>
          </p:cNvPr>
          <p:cNvSpPr>
            <a:spLocks noGrp="1"/>
          </p:cNvSpPr>
          <p:nvPr>
            <p:ph type="body" sz="quarter" idx="11"/>
          </p:nvPr>
        </p:nvSpPr>
        <p:spPr>
          <a:xfrm>
            <a:off x="838200" y="1860091"/>
            <a:ext cx="10515600" cy="3721190"/>
          </a:xfrm>
        </p:spPr>
        <p:txBody>
          <a:bodyPr vert="horz" lIns="91440" tIns="45720" rIns="91440" bIns="45720" rtlCol="0" anchor="t">
            <a:noAutofit/>
          </a:bodyPr>
          <a:lstStyle/>
          <a:p>
            <a:pPr marL="0" indent="0">
              <a:buNone/>
            </a:pPr>
            <a:r>
              <a:rPr lang="fi-FI" sz="2000" dirty="0">
                <a:latin typeface="Arial"/>
                <a:cs typeface="Arial"/>
              </a:rPr>
              <a:t>1) edustaa kansainvälistä Punaisen Ristin ja Punaisen Puolikuun liikettä alueellisesti </a:t>
            </a:r>
            <a:endParaRPr lang="fi-FI" sz="2000" dirty="0"/>
          </a:p>
          <a:p>
            <a:pPr marL="0" indent="0">
              <a:buNone/>
            </a:pPr>
            <a:r>
              <a:rPr lang="fi-FI" sz="2000" dirty="0">
                <a:latin typeface="Arial"/>
                <a:cs typeface="Arial"/>
              </a:rPr>
              <a:t>2) koordinoi alueensa osastojen toimintaa; </a:t>
            </a:r>
            <a:endParaRPr lang="fi-FI" sz="2000" dirty="0"/>
          </a:p>
          <a:p>
            <a:pPr marL="0" indent="0">
              <a:buNone/>
            </a:pPr>
            <a:r>
              <a:rPr lang="fi-FI" sz="2000" dirty="0">
                <a:latin typeface="Arial"/>
                <a:cs typeface="Arial"/>
              </a:rPr>
              <a:t>3) tukee ja edistää alueensa osastojen jäsenten ja vapaaehtoisten toiminta- ja vaikuttamismahdollisuuksia </a:t>
            </a:r>
            <a:endParaRPr lang="fi-FI" sz="2000" dirty="0"/>
          </a:p>
          <a:p>
            <a:pPr marL="0" indent="0">
              <a:buNone/>
            </a:pPr>
            <a:r>
              <a:rPr lang="fi-FI" sz="2000" dirty="0">
                <a:latin typeface="Arial"/>
                <a:cs typeface="Arial"/>
              </a:rPr>
              <a:t>4) kanavoi ja toteuttaa hätätilanteissa Punaisen Ristin kotimaan apua alueellaan; </a:t>
            </a:r>
            <a:endParaRPr lang="fi-FI" sz="2000" dirty="0"/>
          </a:p>
          <a:p>
            <a:pPr marL="0" indent="0">
              <a:buNone/>
            </a:pPr>
            <a:r>
              <a:rPr lang="fi-FI" sz="2000" dirty="0">
                <a:latin typeface="Arial"/>
                <a:cs typeface="Arial"/>
              </a:rPr>
              <a:t>5) ylläpitää järjestöllistä toimintavalmiutta ja vapaaehtoista auttamisvalmiutta; sekä </a:t>
            </a:r>
            <a:endParaRPr lang="fi-FI" sz="2000"/>
          </a:p>
          <a:p>
            <a:pPr marL="0" indent="0">
              <a:buNone/>
            </a:pPr>
            <a:r>
              <a:rPr lang="fi-FI" sz="2000" dirty="0">
                <a:latin typeface="Arial"/>
                <a:cs typeface="Arial"/>
              </a:rPr>
              <a:t>6) tuottaa tarvittaessa erityispalveluita alueellisista tarpeista lähtien. </a:t>
            </a:r>
            <a:endParaRPr lang="fi-FI" sz="2000"/>
          </a:p>
          <a:p>
            <a:pPr marL="0" indent="0">
              <a:buNone/>
            </a:pPr>
            <a:r>
              <a:rPr lang="fi-FI" sz="2000" dirty="0">
                <a:latin typeface="Arial"/>
                <a:cs typeface="Arial"/>
              </a:rPr>
              <a:t>Piirin tulee noudattaa toiminnassaan järjestön sääntöjä, työjärjestystä, taloussääntöä ja johtosääntöjä sekä järjestön valtakunnallisten toimielinten päätöksiä.</a:t>
            </a:r>
            <a:endParaRPr lang="fi-FI" sz="2000"/>
          </a:p>
        </p:txBody>
      </p:sp>
    </p:spTree>
    <p:extLst>
      <p:ext uri="{BB962C8B-B14F-4D97-AF65-F5344CB8AC3E}">
        <p14:creationId xmlns:p14="http://schemas.microsoft.com/office/powerpoint/2010/main" val="531680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descr="Kuva, joka sisältää kohteen vaate, animaatio, piirros, Ihmisen kasvot&#10;&#10;Kuvaus luotu automaattisesti">
            <a:extLst>
              <a:ext uri="{FF2B5EF4-FFF2-40B4-BE49-F238E27FC236}">
                <a16:creationId xmlns:a16="http://schemas.microsoft.com/office/drawing/2014/main" id="{F5675269-F4C3-9872-2B70-A689C40BB0A8}"/>
              </a:ext>
            </a:extLst>
          </p:cNvPr>
          <p:cNvPicPr>
            <a:picLocks noChangeAspect="1"/>
          </p:cNvPicPr>
          <p:nvPr/>
        </p:nvPicPr>
        <p:blipFill>
          <a:blip r:embed="rId2"/>
          <a:stretch>
            <a:fillRect/>
          </a:stretch>
        </p:blipFill>
        <p:spPr>
          <a:xfrm>
            <a:off x="460733" y="211725"/>
            <a:ext cx="2482167" cy="1572251"/>
          </a:xfrm>
          <a:prstGeom prst="rect">
            <a:avLst/>
          </a:prstGeom>
        </p:spPr>
      </p:pic>
      <p:sp>
        <p:nvSpPr>
          <p:cNvPr id="14" name="Tekstiruutu 13">
            <a:extLst>
              <a:ext uri="{FF2B5EF4-FFF2-40B4-BE49-F238E27FC236}">
                <a16:creationId xmlns:a16="http://schemas.microsoft.com/office/drawing/2014/main" id="{F3F33B45-DF67-391A-CA03-0FAAF71088F6}"/>
              </a:ext>
            </a:extLst>
          </p:cNvPr>
          <p:cNvSpPr txBox="1"/>
          <p:nvPr/>
        </p:nvSpPr>
        <p:spPr>
          <a:xfrm>
            <a:off x="6250741" y="3484428"/>
            <a:ext cx="1216025" cy="1477328"/>
          </a:xfrm>
          <a:prstGeom prst="rect">
            <a:avLst/>
          </a:prstGeom>
          <a:noFill/>
        </p:spPr>
        <p:txBody>
          <a:bodyPr wrap="square" lIns="91440" tIns="45720" rIns="91440" bIns="45720" anchor="t">
            <a:spAutoFit/>
          </a:bodyPr>
          <a:lstStyle>
            <a:defPPr>
              <a:defRPr lang="en-FI"/>
            </a:defPPr>
            <a:lvl1pPr marL="285750" indent="-285750">
              <a:buFont typeface="Wingdings" panose="05000000000000000000" pitchFamily="2" charset="2"/>
              <a:buChar char="q"/>
            </a:lvl1pPr>
          </a:lstStyle>
          <a:p>
            <a:pPr>
              <a:buClr>
                <a:srgbClr val="00B050"/>
              </a:buClr>
              <a:buSzPct val="120000"/>
              <a:buFont typeface="Wingdings" panose="05000000000000000000" pitchFamily="2" charset="2"/>
              <a:buChar char="ü"/>
            </a:pPr>
            <a:r>
              <a:rPr lang="fi-FI"/>
              <a:t>Oma</a:t>
            </a:r>
          </a:p>
          <a:p>
            <a:pPr>
              <a:buClr>
                <a:srgbClr val="00B050"/>
              </a:buClr>
              <a:buSzPct val="120000"/>
              <a:buFont typeface="Wingdings" panose="05000000000000000000" pitchFamily="2" charset="2"/>
              <a:buChar char="ü"/>
            </a:pPr>
            <a:r>
              <a:rPr lang="fi-FI"/>
              <a:t>Ossi</a:t>
            </a:r>
          </a:p>
          <a:p>
            <a:pPr>
              <a:buClr>
                <a:srgbClr val="00B050"/>
              </a:buClr>
              <a:buSzPct val="120000"/>
              <a:buFont typeface="Wingdings" panose="05000000000000000000" pitchFamily="2" charset="2"/>
              <a:buChar char="ü"/>
            </a:pPr>
            <a:r>
              <a:rPr lang="fi-FI"/>
              <a:t>Hupsis</a:t>
            </a:r>
          </a:p>
          <a:p>
            <a:pPr>
              <a:buClr>
                <a:srgbClr val="00B050"/>
              </a:buClr>
              <a:buSzPct val="120000"/>
              <a:buFont typeface="Wingdings" panose="05000000000000000000" pitchFamily="2" charset="2"/>
              <a:buChar char="ü"/>
            </a:pPr>
            <a:endParaRPr lang="fi-FI">
              <a:cs typeface="Times New Roman" panose="02020603050405020304"/>
            </a:endParaRPr>
          </a:p>
          <a:p>
            <a:pPr>
              <a:buClr>
                <a:srgbClr val="00B050"/>
              </a:buClr>
              <a:buSzPct val="120000"/>
              <a:buFont typeface="Wingdings" panose="05000000000000000000" pitchFamily="2" charset="2"/>
              <a:buChar char="ü"/>
            </a:pPr>
            <a:endParaRPr lang="fi-FI">
              <a:cs typeface="Times New Roman" panose="02020603050405020304"/>
            </a:endParaRPr>
          </a:p>
        </p:txBody>
      </p:sp>
      <p:sp>
        <p:nvSpPr>
          <p:cNvPr id="16" name="Tekstiruutu 15">
            <a:extLst>
              <a:ext uri="{FF2B5EF4-FFF2-40B4-BE49-F238E27FC236}">
                <a16:creationId xmlns:a16="http://schemas.microsoft.com/office/drawing/2014/main" id="{77FBC128-1558-E335-6C71-4F8E1A90447A}"/>
              </a:ext>
            </a:extLst>
          </p:cNvPr>
          <p:cNvSpPr txBox="1"/>
          <p:nvPr/>
        </p:nvSpPr>
        <p:spPr>
          <a:xfrm>
            <a:off x="270710" y="3462544"/>
            <a:ext cx="1961851" cy="1477328"/>
          </a:xfrm>
          <a:prstGeom prst="rect">
            <a:avLst/>
          </a:prstGeom>
          <a:noFill/>
        </p:spPr>
        <p:txBody>
          <a:bodyPr wrap="square">
            <a:spAutoFit/>
          </a:bodyPr>
          <a:lstStyle>
            <a:defPPr>
              <a:defRPr lang="en-FI"/>
            </a:defPPr>
            <a:lvl1pPr marL="285750" indent="-285750">
              <a:buFont typeface="Wingdings" panose="05000000000000000000" pitchFamily="2" charset="2"/>
              <a:buChar char="q"/>
            </a:lvl1pPr>
          </a:lstStyle>
          <a:p>
            <a:pPr>
              <a:buClr>
                <a:srgbClr val="00B050"/>
              </a:buClr>
              <a:buSzPct val="120000"/>
              <a:buFont typeface="Wingdings" panose="05000000000000000000" pitchFamily="2" charset="2"/>
              <a:buChar char="ü"/>
            </a:pPr>
            <a:r>
              <a:rPr lang="fi-FI" dirty="0"/>
              <a:t>Uusia jäseniä </a:t>
            </a:r>
          </a:p>
          <a:p>
            <a:pPr>
              <a:buClr>
                <a:srgbClr val="00B050"/>
              </a:buClr>
              <a:buSzPct val="120000"/>
              <a:buFont typeface="Wingdings" panose="05000000000000000000" pitchFamily="2" charset="2"/>
              <a:buChar char="ü"/>
            </a:pPr>
            <a:r>
              <a:rPr lang="fi-FI" dirty="0"/>
              <a:t>Uusia vapaaehtoisia</a:t>
            </a:r>
          </a:p>
          <a:p>
            <a:pPr>
              <a:buClr>
                <a:srgbClr val="00B050"/>
              </a:buClr>
              <a:buSzPct val="120000"/>
              <a:buFont typeface="Wingdings" panose="05000000000000000000" pitchFamily="2" charset="2"/>
              <a:buChar char="ü"/>
            </a:pPr>
            <a:r>
              <a:rPr lang="fi-FI" dirty="0"/>
              <a:t>Osastotuki </a:t>
            </a:r>
          </a:p>
          <a:p>
            <a:pPr>
              <a:buClr>
                <a:srgbClr val="00B050"/>
              </a:buClr>
              <a:buSzPct val="120000"/>
              <a:buFont typeface="Wingdings" panose="05000000000000000000" pitchFamily="2" charset="2"/>
              <a:buChar char="ü"/>
            </a:pPr>
            <a:r>
              <a:rPr lang="fi-FI" dirty="0"/>
              <a:t>Kummitoiminta</a:t>
            </a:r>
          </a:p>
        </p:txBody>
      </p:sp>
      <p:sp>
        <p:nvSpPr>
          <p:cNvPr id="18" name="Tekstiruutu 17">
            <a:extLst>
              <a:ext uri="{FF2B5EF4-FFF2-40B4-BE49-F238E27FC236}">
                <a16:creationId xmlns:a16="http://schemas.microsoft.com/office/drawing/2014/main" id="{F89F6D43-C030-F3CA-9D21-D844D4B5D473}"/>
              </a:ext>
            </a:extLst>
          </p:cNvPr>
          <p:cNvSpPr txBox="1"/>
          <p:nvPr/>
        </p:nvSpPr>
        <p:spPr>
          <a:xfrm>
            <a:off x="9856519" y="3424947"/>
            <a:ext cx="2335481" cy="1754326"/>
          </a:xfrm>
          <a:prstGeom prst="rect">
            <a:avLst/>
          </a:prstGeom>
          <a:noFill/>
        </p:spPr>
        <p:txBody>
          <a:bodyPr wrap="square">
            <a:spAutoFit/>
          </a:bodyPr>
          <a:lstStyle>
            <a:defPPr>
              <a:defRPr lang="en-FI"/>
            </a:defPPr>
            <a:lvl1pPr marL="285750" indent="-285750">
              <a:buFont typeface="Wingdings" panose="05000000000000000000" pitchFamily="2" charset="2"/>
              <a:buChar char="q"/>
            </a:lvl1pPr>
          </a:lstStyle>
          <a:p>
            <a:pPr>
              <a:buClr>
                <a:srgbClr val="00B050"/>
              </a:buClr>
              <a:buSzPct val="120000"/>
              <a:buFont typeface="Wingdings" panose="05000000000000000000" pitchFamily="2" charset="2"/>
              <a:buChar char="ü"/>
            </a:pPr>
            <a:r>
              <a:rPr lang="fi-FI" dirty="0"/>
              <a:t>Tasapainoinen talous</a:t>
            </a:r>
          </a:p>
          <a:p>
            <a:pPr>
              <a:buClr>
                <a:srgbClr val="00B050"/>
              </a:buClr>
              <a:buSzPct val="120000"/>
              <a:buFont typeface="Wingdings" panose="05000000000000000000" pitchFamily="2" charset="2"/>
              <a:buChar char="ü"/>
            </a:pPr>
            <a:r>
              <a:rPr lang="fi-FI" dirty="0"/>
              <a:t>Hyvä hallinto</a:t>
            </a:r>
          </a:p>
          <a:p>
            <a:pPr>
              <a:buClr>
                <a:srgbClr val="00B050"/>
              </a:buClr>
              <a:buSzPct val="120000"/>
              <a:buFont typeface="Wingdings" panose="05000000000000000000" pitchFamily="2" charset="2"/>
              <a:buChar char="ü"/>
            </a:pPr>
            <a:r>
              <a:rPr lang="fi-FI" dirty="0"/>
              <a:t>Hyvinvoiva henkilöstö</a:t>
            </a:r>
          </a:p>
          <a:p>
            <a:pPr>
              <a:buClr>
                <a:srgbClr val="00B050"/>
              </a:buClr>
              <a:buSzPct val="120000"/>
              <a:buFont typeface="Wingdings" panose="05000000000000000000" pitchFamily="2" charset="2"/>
              <a:buChar char="ü"/>
            </a:pPr>
            <a:r>
              <a:rPr lang="fi-FI" dirty="0"/>
              <a:t>Keräykset</a:t>
            </a:r>
          </a:p>
        </p:txBody>
      </p:sp>
      <p:sp>
        <p:nvSpPr>
          <p:cNvPr id="20" name="Tekstiruutu 19">
            <a:extLst>
              <a:ext uri="{FF2B5EF4-FFF2-40B4-BE49-F238E27FC236}">
                <a16:creationId xmlns:a16="http://schemas.microsoft.com/office/drawing/2014/main" id="{FAFA0C83-0682-BE08-82AD-E73334B411A5}"/>
              </a:ext>
            </a:extLst>
          </p:cNvPr>
          <p:cNvSpPr txBox="1"/>
          <p:nvPr/>
        </p:nvSpPr>
        <p:spPr>
          <a:xfrm>
            <a:off x="7435251" y="3479376"/>
            <a:ext cx="2136244" cy="2308324"/>
          </a:xfrm>
          <a:prstGeom prst="rect">
            <a:avLst/>
          </a:prstGeom>
          <a:noFill/>
        </p:spPr>
        <p:txBody>
          <a:bodyPr wrap="square">
            <a:spAutoFit/>
          </a:bodyPr>
          <a:lstStyle/>
          <a:p>
            <a:pPr marL="285750" indent="-285750">
              <a:buClr>
                <a:srgbClr val="00B050"/>
              </a:buClr>
              <a:buSzPct val="120000"/>
              <a:buFont typeface="Wingdings" panose="05000000000000000000" pitchFamily="2" charset="2"/>
              <a:buChar char="ü"/>
            </a:pPr>
            <a:r>
              <a:rPr lang="fi-FI" dirty="0"/>
              <a:t>Ilmasto</a:t>
            </a:r>
          </a:p>
          <a:p>
            <a:pPr marL="285750" indent="-285750">
              <a:buClr>
                <a:srgbClr val="00B050"/>
              </a:buClr>
              <a:buSzPct val="120000"/>
              <a:buFont typeface="Wingdings" panose="05000000000000000000" pitchFamily="2" charset="2"/>
              <a:buChar char="ü"/>
            </a:pPr>
            <a:r>
              <a:rPr lang="fi-FI" dirty="0"/>
              <a:t>Green Office</a:t>
            </a:r>
          </a:p>
          <a:p>
            <a:pPr marL="285750" indent="-285750">
              <a:buClr>
                <a:srgbClr val="00B050"/>
              </a:buClr>
              <a:buSzPct val="120000"/>
              <a:buFont typeface="Wingdings" panose="05000000000000000000" pitchFamily="2" charset="2"/>
              <a:buChar char="ü"/>
            </a:pPr>
            <a:r>
              <a:rPr lang="fi-FI" dirty="0"/>
              <a:t>Turvallisemman  tilan periaatteet ja sopuisasti toimintamalli</a:t>
            </a:r>
          </a:p>
          <a:p>
            <a:pPr marL="285750" indent="-285750">
              <a:buClr>
                <a:srgbClr val="00B050"/>
              </a:buClr>
              <a:buSzPct val="120000"/>
              <a:buFont typeface="Wingdings" panose="05000000000000000000" pitchFamily="2" charset="2"/>
              <a:buChar char="ü"/>
            </a:pPr>
            <a:r>
              <a:rPr lang="fi-FI" dirty="0"/>
              <a:t>Yhdenvertaisuus</a:t>
            </a:r>
          </a:p>
          <a:p>
            <a:pPr marL="285750" indent="-285750">
              <a:buClr>
                <a:srgbClr val="00B050"/>
              </a:buClr>
              <a:buSzPct val="120000"/>
              <a:buFont typeface="Wingdings" panose="05000000000000000000" pitchFamily="2" charset="2"/>
              <a:buChar char="ü"/>
            </a:pPr>
            <a:endParaRPr lang="fi-FI" dirty="0"/>
          </a:p>
        </p:txBody>
      </p:sp>
      <p:pic>
        <p:nvPicPr>
          <p:cNvPr id="22" name="Kuva 21">
            <a:extLst>
              <a:ext uri="{FF2B5EF4-FFF2-40B4-BE49-F238E27FC236}">
                <a16:creationId xmlns:a16="http://schemas.microsoft.com/office/drawing/2014/main" id="{12910DDB-06BF-51BD-7C75-7CDD1FD19356}"/>
              </a:ext>
            </a:extLst>
          </p:cNvPr>
          <p:cNvPicPr>
            <a:picLocks noChangeAspect="1"/>
          </p:cNvPicPr>
          <p:nvPr/>
        </p:nvPicPr>
        <p:blipFill rotWithShape="1">
          <a:blip r:embed="rId3"/>
          <a:srcRect t="8562"/>
          <a:stretch/>
        </p:blipFill>
        <p:spPr>
          <a:xfrm>
            <a:off x="84329" y="2227844"/>
            <a:ext cx="11833337" cy="1235921"/>
          </a:xfrm>
          <a:prstGeom prst="rect">
            <a:avLst/>
          </a:prstGeom>
        </p:spPr>
      </p:pic>
      <p:sp>
        <p:nvSpPr>
          <p:cNvPr id="24" name="Tekstiruutu 23">
            <a:extLst>
              <a:ext uri="{FF2B5EF4-FFF2-40B4-BE49-F238E27FC236}">
                <a16:creationId xmlns:a16="http://schemas.microsoft.com/office/drawing/2014/main" id="{D5BC1447-2167-D7E4-AEDB-4762C3360492}"/>
              </a:ext>
            </a:extLst>
          </p:cNvPr>
          <p:cNvSpPr txBox="1"/>
          <p:nvPr/>
        </p:nvSpPr>
        <p:spPr>
          <a:xfrm>
            <a:off x="4873951" y="3462543"/>
            <a:ext cx="1376789" cy="2585323"/>
          </a:xfrm>
          <a:prstGeom prst="rect">
            <a:avLst/>
          </a:prstGeom>
          <a:noFill/>
        </p:spPr>
        <p:txBody>
          <a:bodyPr wrap="square">
            <a:spAutoFit/>
          </a:bodyPr>
          <a:lstStyle>
            <a:defPPr>
              <a:defRPr lang="en-FI"/>
            </a:defPPr>
            <a:lvl1pPr marL="285750" indent="-285750">
              <a:buFont typeface="Wingdings" panose="05000000000000000000" pitchFamily="2" charset="2"/>
              <a:buChar char="q"/>
            </a:lvl1pPr>
          </a:lstStyle>
          <a:p>
            <a:pPr>
              <a:buClr>
                <a:srgbClr val="00B050"/>
              </a:buClr>
              <a:buSzPct val="120000"/>
              <a:buFont typeface="Wingdings" panose="05000000000000000000" pitchFamily="2" charset="2"/>
              <a:buChar char="ü"/>
            </a:pPr>
            <a:r>
              <a:rPr lang="fi-FI" dirty="0"/>
              <a:t>Tässä ja Nyt</a:t>
            </a:r>
          </a:p>
          <a:p>
            <a:pPr>
              <a:buClr>
                <a:srgbClr val="00B050"/>
              </a:buClr>
              <a:buSzPct val="120000"/>
              <a:buFont typeface="Wingdings" panose="05000000000000000000" pitchFamily="2" charset="2"/>
              <a:buChar char="ü"/>
            </a:pPr>
            <a:r>
              <a:rPr lang="fi-FI" dirty="0"/>
              <a:t>Osastojen  uudet verkkosivut</a:t>
            </a:r>
          </a:p>
          <a:p>
            <a:pPr>
              <a:buClr>
                <a:srgbClr val="00B050"/>
              </a:buClr>
              <a:buSzPct val="120000"/>
              <a:buFont typeface="Wingdings" panose="05000000000000000000" pitchFamily="2" charset="2"/>
              <a:buChar char="ü"/>
            </a:pPr>
            <a:r>
              <a:rPr lang="fi-FI" dirty="0"/>
              <a:t>Some </a:t>
            </a:r>
          </a:p>
          <a:p>
            <a:pPr>
              <a:buClr>
                <a:srgbClr val="00B050"/>
              </a:buClr>
              <a:buSzPct val="120000"/>
              <a:buFont typeface="Wingdings" panose="05000000000000000000" pitchFamily="2" charset="2"/>
              <a:buChar char="ü"/>
            </a:pPr>
            <a:r>
              <a:rPr lang="fi-FI" dirty="0"/>
              <a:t>Monikielisyys</a:t>
            </a:r>
          </a:p>
        </p:txBody>
      </p:sp>
      <p:sp>
        <p:nvSpPr>
          <p:cNvPr id="26" name="Tekstiruutu 25">
            <a:extLst>
              <a:ext uri="{FF2B5EF4-FFF2-40B4-BE49-F238E27FC236}">
                <a16:creationId xmlns:a16="http://schemas.microsoft.com/office/drawing/2014/main" id="{AC1EDD69-C53E-97CE-8C65-C318E212F0DD}"/>
              </a:ext>
            </a:extLst>
          </p:cNvPr>
          <p:cNvSpPr txBox="1"/>
          <p:nvPr/>
        </p:nvSpPr>
        <p:spPr>
          <a:xfrm>
            <a:off x="1941988" y="3462544"/>
            <a:ext cx="1672650" cy="646331"/>
          </a:xfrm>
          <a:prstGeom prst="rect">
            <a:avLst/>
          </a:prstGeom>
          <a:noFill/>
        </p:spPr>
        <p:txBody>
          <a:bodyPr wrap="square">
            <a:spAutoFit/>
          </a:bodyPr>
          <a:lstStyle>
            <a:defPPr>
              <a:defRPr lang="en-FI"/>
            </a:defPPr>
            <a:lvl1pPr marL="285750" indent="-285750">
              <a:buFont typeface="Wingdings" panose="05000000000000000000" pitchFamily="2" charset="2"/>
              <a:buChar char="q"/>
            </a:lvl1pPr>
          </a:lstStyle>
          <a:p>
            <a:pPr>
              <a:buClr>
                <a:srgbClr val="00B050"/>
              </a:buClr>
              <a:buSzPct val="120000"/>
              <a:buFont typeface="Wingdings" panose="05000000000000000000" pitchFamily="2" charset="2"/>
              <a:buChar char="ü"/>
            </a:pPr>
            <a:r>
              <a:rPr lang="fi-FI" dirty="0"/>
              <a:t>Kursseja ja koulutuksia</a:t>
            </a:r>
          </a:p>
        </p:txBody>
      </p:sp>
      <p:sp>
        <p:nvSpPr>
          <p:cNvPr id="28" name="Tekstiruutu 27">
            <a:extLst>
              <a:ext uri="{FF2B5EF4-FFF2-40B4-BE49-F238E27FC236}">
                <a16:creationId xmlns:a16="http://schemas.microsoft.com/office/drawing/2014/main" id="{5A0F8A6A-939A-A149-8355-EA019B0A7048}"/>
              </a:ext>
            </a:extLst>
          </p:cNvPr>
          <p:cNvSpPr txBox="1"/>
          <p:nvPr/>
        </p:nvSpPr>
        <p:spPr>
          <a:xfrm>
            <a:off x="3432826" y="3462544"/>
            <a:ext cx="1447660" cy="2031325"/>
          </a:xfrm>
          <a:prstGeom prst="rect">
            <a:avLst/>
          </a:prstGeom>
          <a:noFill/>
        </p:spPr>
        <p:txBody>
          <a:bodyPr wrap="square">
            <a:spAutoFit/>
          </a:bodyPr>
          <a:lstStyle/>
          <a:p>
            <a:pPr marL="285750" indent="-285750">
              <a:buClr>
                <a:srgbClr val="00B050"/>
              </a:buClr>
              <a:buSzPct val="120000"/>
              <a:buFont typeface="Wingdings" panose="05000000000000000000" pitchFamily="2" charset="2"/>
              <a:buChar char="ü"/>
            </a:pPr>
            <a:r>
              <a:rPr lang="fi-FI"/>
              <a:t>Yhteistyö järjestöt</a:t>
            </a:r>
          </a:p>
          <a:p>
            <a:pPr marL="285750" indent="-285750">
              <a:buClr>
                <a:srgbClr val="00B050"/>
              </a:buClr>
              <a:buSzPct val="120000"/>
              <a:buFont typeface="Wingdings" panose="05000000000000000000" pitchFamily="2" charset="2"/>
              <a:buChar char="ü"/>
            </a:pPr>
            <a:r>
              <a:rPr lang="fi-FI"/>
              <a:t>Yhteistyö toisten osastojen ja piirien kanssa</a:t>
            </a:r>
          </a:p>
        </p:txBody>
      </p:sp>
      <p:sp>
        <p:nvSpPr>
          <p:cNvPr id="2" name="Tekstiruutu 1">
            <a:extLst>
              <a:ext uri="{FF2B5EF4-FFF2-40B4-BE49-F238E27FC236}">
                <a16:creationId xmlns:a16="http://schemas.microsoft.com/office/drawing/2014/main" id="{D4038407-6DDF-48B4-7C5B-97F59F15115E}"/>
              </a:ext>
            </a:extLst>
          </p:cNvPr>
          <p:cNvSpPr txBox="1"/>
          <p:nvPr/>
        </p:nvSpPr>
        <p:spPr>
          <a:xfrm>
            <a:off x="270710" y="1822279"/>
            <a:ext cx="2065746" cy="369332"/>
          </a:xfrm>
          <a:prstGeom prst="rect">
            <a:avLst/>
          </a:prstGeom>
          <a:noFill/>
        </p:spPr>
        <p:txBody>
          <a:bodyPr wrap="square" rtlCol="0">
            <a:spAutoFit/>
          </a:bodyPr>
          <a:lstStyle/>
          <a:p>
            <a:r>
              <a:rPr lang="en-GB" b="1" dirty="0" err="1">
                <a:solidFill>
                  <a:srgbClr val="000000"/>
                </a:solidFill>
                <a:latin typeface="Calibri" panose="020F0502020204030204"/>
              </a:rPr>
              <a:t>Järjestötoiminta</a:t>
            </a:r>
            <a:endParaRPr lang="en-GB" b="1" dirty="0">
              <a:solidFill>
                <a:srgbClr val="000000"/>
              </a:solidFill>
              <a:latin typeface="Calibri" panose="020F0502020204030204"/>
            </a:endParaRPr>
          </a:p>
        </p:txBody>
      </p:sp>
    </p:spTree>
    <p:extLst>
      <p:ext uri="{BB962C8B-B14F-4D97-AF65-F5344CB8AC3E}">
        <p14:creationId xmlns:p14="http://schemas.microsoft.com/office/powerpoint/2010/main" val="3580209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2797B095-C66F-B831-F55F-905C280A60A7}"/>
              </a:ext>
            </a:extLst>
          </p:cNvPr>
          <p:cNvSpPr>
            <a:spLocks noGrp="1"/>
          </p:cNvSpPr>
          <p:nvPr>
            <p:ph type="body" idx="14"/>
          </p:nvPr>
        </p:nvSpPr>
        <p:spPr>
          <a:xfrm>
            <a:off x="6314104" y="1483776"/>
            <a:ext cx="5562764" cy="4125914"/>
          </a:xfrm>
        </p:spPr>
        <p:txBody>
          <a:bodyPr vert="horz" lIns="91440" tIns="45720" rIns="91440" bIns="45720" rtlCol="0" anchor="ctr">
            <a:normAutofit fontScale="92500" lnSpcReduction="10000"/>
          </a:bodyPr>
          <a:lstStyle/>
          <a:p>
            <a:pPr marL="342900" indent="-342900">
              <a:lnSpc>
                <a:spcPct val="90000"/>
              </a:lnSpc>
              <a:spcAft>
                <a:spcPts val="600"/>
              </a:spcAft>
              <a:buFont typeface="Arial" panose="020B0604020202020204" pitchFamily="34" charset="0"/>
              <a:buChar char="•"/>
            </a:pPr>
            <a:r>
              <a:rPr lang="fi-FI" dirty="0">
                <a:latin typeface="Georgia"/>
                <a:cs typeface="Arial"/>
              </a:rPr>
              <a:t>Säilytämme</a:t>
            </a:r>
            <a:r>
              <a:rPr lang="fi-FI" b="0" i="0" dirty="0">
                <a:effectLst/>
                <a:latin typeface="Georgia"/>
                <a:cs typeface="Arial"/>
              </a:rPr>
              <a:t> piirin jäsenmäärän </a:t>
            </a:r>
            <a:r>
              <a:rPr lang="fi-FI" dirty="0">
                <a:latin typeface="Georgia"/>
                <a:cs typeface="Arial"/>
              </a:rPr>
              <a:t>edellisvuoden tasolla</a:t>
            </a:r>
            <a:r>
              <a:rPr lang="fi-FI" b="0" i="0" dirty="0">
                <a:effectLst/>
                <a:latin typeface="Georgia"/>
                <a:cs typeface="Arial"/>
              </a:rPr>
              <a:t>. </a:t>
            </a:r>
          </a:p>
          <a:p>
            <a:pPr marL="342900" indent="-342900">
              <a:lnSpc>
                <a:spcPct val="90000"/>
              </a:lnSpc>
              <a:spcAft>
                <a:spcPts val="600"/>
              </a:spcAft>
              <a:buFont typeface="Arial" panose="020B0604020202020204" pitchFamily="34" charset="0"/>
              <a:buChar char="•"/>
            </a:pPr>
            <a:r>
              <a:rPr lang="fi-FI" dirty="0">
                <a:latin typeface="Georgia"/>
                <a:cs typeface="Arial"/>
              </a:rPr>
              <a:t>Kokeilemme ”</a:t>
            </a:r>
            <a:r>
              <a:rPr lang="fi-FI" b="0" i="0" dirty="0" err="1">
                <a:effectLst/>
                <a:latin typeface="Georgia"/>
                <a:cs typeface="Arial"/>
              </a:rPr>
              <a:t>Kymppikamppis</a:t>
            </a:r>
            <a:r>
              <a:rPr lang="fi-FI" dirty="0" err="1">
                <a:latin typeface="Georgia"/>
                <a:cs typeface="Arial"/>
              </a:rPr>
              <a:t>ta</a:t>
            </a:r>
            <a:r>
              <a:rPr lang="fi-FI" dirty="0">
                <a:latin typeface="Georgia"/>
                <a:cs typeface="Arial"/>
              </a:rPr>
              <a:t>” alle 29 vuotiaiden saamiseksi jäseniksi</a:t>
            </a:r>
            <a:r>
              <a:rPr lang="fi-FI" b="0" i="0" dirty="0">
                <a:effectLst/>
                <a:latin typeface="Georgia"/>
                <a:cs typeface="Arial"/>
              </a:rPr>
              <a:t> </a:t>
            </a:r>
          </a:p>
          <a:p>
            <a:pPr marL="342900" indent="-342900">
              <a:lnSpc>
                <a:spcPct val="90000"/>
              </a:lnSpc>
              <a:spcAft>
                <a:spcPts val="600"/>
              </a:spcAft>
              <a:buFont typeface="Arial" panose="020B0604020202020204" pitchFamily="34" charset="0"/>
              <a:buChar char="•"/>
            </a:pPr>
            <a:r>
              <a:rPr lang="fi-FI" dirty="0"/>
              <a:t>Osastoissa etsitään uusia nuorempia vapaaehtoisia, piiri tukee.</a:t>
            </a:r>
          </a:p>
          <a:p>
            <a:pPr marL="342900" indent="-342900">
              <a:lnSpc>
                <a:spcPct val="90000"/>
              </a:lnSpc>
              <a:spcAft>
                <a:spcPts val="600"/>
              </a:spcAft>
              <a:buFont typeface="Arial" panose="020B0604020202020204" pitchFamily="34" charset="0"/>
              <a:buChar char="•"/>
            </a:pPr>
            <a:r>
              <a:rPr lang="fi-FI" dirty="0">
                <a:latin typeface="Georgia"/>
                <a:cs typeface="Arial"/>
              </a:rPr>
              <a:t>Jokainen</a:t>
            </a:r>
            <a:r>
              <a:rPr lang="fi-FI" b="0" i="0" dirty="0">
                <a:effectLst/>
                <a:latin typeface="Georgia"/>
                <a:cs typeface="Arial"/>
              </a:rPr>
              <a:t> osasto</a:t>
            </a:r>
            <a:r>
              <a:rPr lang="fi-FI" dirty="0">
                <a:latin typeface="Georgia"/>
                <a:cs typeface="Arial"/>
              </a:rPr>
              <a:t> tekee</a:t>
            </a:r>
            <a:r>
              <a:rPr lang="fi-FI" b="0" i="0" dirty="0">
                <a:effectLst/>
                <a:latin typeface="Georgia"/>
                <a:cs typeface="Arial"/>
              </a:rPr>
              <a:t> piirin tukemana itsearvioinnin ja osaston kehittämissuunnitelman vuoden </a:t>
            </a:r>
            <a:r>
              <a:rPr lang="fi-FI" dirty="0">
                <a:latin typeface="Georgia"/>
                <a:cs typeface="Arial"/>
              </a:rPr>
              <a:t>loppuun mennessä</a:t>
            </a:r>
            <a:r>
              <a:rPr lang="fi-FI" b="0" i="0" dirty="0">
                <a:effectLst/>
                <a:latin typeface="Georgia"/>
                <a:cs typeface="Arial"/>
              </a:rPr>
              <a:t>.</a:t>
            </a:r>
          </a:p>
          <a:p>
            <a:pPr marL="342900" indent="-342900">
              <a:lnSpc>
                <a:spcPct val="90000"/>
              </a:lnSpc>
              <a:spcAft>
                <a:spcPts val="600"/>
              </a:spcAft>
              <a:buFont typeface="Arial" panose="020B0604020202020204" pitchFamily="34" charset="0"/>
              <a:buChar char="•"/>
            </a:pPr>
            <a:r>
              <a:rPr lang="fi-FI" dirty="0"/>
              <a:t>Kehitetään piirin kummitoimintaa.</a:t>
            </a:r>
          </a:p>
          <a:p>
            <a:pPr marL="342900" indent="-342900">
              <a:lnSpc>
                <a:spcPct val="90000"/>
              </a:lnSpc>
              <a:spcAft>
                <a:spcPts val="600"/>
              </a:spcAft>
              <a:buFont typeface="Arial" panose="020B0604020202020204" pitchFamily="34" charset="0"/>
              <a:buChar char="•"/>
            </a:pPr>
            <a:r>
              <a:rPr lang="fi-FI" b="0" i="0" dirty="0">
                <a:effectLst/>
              </a:rPr>
              <a:t>Osallistu</a:t>
            </a:r>
            <a:r>
              <a:rPr lang="fi-FI" dirty="0"/>
              <a:t>mme</a:t>
            </a:r>
            <a:r>
              <a:rPr lang="fi-FI" b="0" i="0" dirty="0">
                <a:effectLst/>
              </a:rPr>
              <a:t> Punaisen Ristin yleiskokoukseen Rovaniemellä 6.-7.6.</a:t>
            </a:r>
          </a:p>
        </p:txBody>
      </p:sp>
      <p:pic>
        <p:nvPicPr>
          <p:cNvPr id="3" name="Kuva 2" descr="Kuva, joka sisältää kohteen vaate, henkilö, mies, seinä&#10;&#10;Kuvaus luotu automaattisesti">
            <a:extLst>
              <a:ext uri="{FF2B5EF4-FFF2-40B4-BE49-F238E27FC236}">
                <a16:creationId xmlns:a16="http://schemas.microsoft.com/office/drawing/2014/main" id="{3E230DDA-BA3B-0C1E-75BD-1934DFFD4CC0}"/>
              </a:ext>
            </a:extLst>
          </p:cNvPr>
          <p:cNvPicPr>
            <a:picLocks noChangeAspect="1"/>
          </p:cNvPicPr>
          <p:nvPr/>
        </p:nvPicPr>
        <p:blipFill rotWithShape="1">
          <a:blip r:embed="rId3"/>
          <a:srcRect l="28555" t="7852" r="7556" b="1630"/>
          <a:stretch/>
        </p:blipFill>
        <p:spPr>
          <a:xfrm>
            <a:off x="-249941" y="0"/>
            <a:ext cx="6345941" cy="6974958"/>
          </a:xfrm>
          <a:prstGeom prst="rect">
            <a:avLst/>
          </a:prstGeom>
          <a:noFill/>
        </p:spPr>
      </p:pic>
      <p:sp>
        <p:nvSpPr>
          <p:cNvPr id="4" name="Otsikko 3">
            <a:extLst>
              <a:ext uri="{FF2B5EF4-FFF2-40B4-BE49-F238E27FC236}">
                <a16:creationId xmlns:a16="http://schemas.microsoft.com/office/drawing/2014/main" id="{0C4B31F8-52DD-47F0-5E86-154E04F6851B}"/>
              </a:ext>
            </a:extLst>
          </p:cNvPr>
          <p:cNvSpPr>
            <a:spLocks noGrp="1"/>
          </p:cNvSpPr>
          <p:nvPr>
            <p:ph type="body" idx="16"/>
          </p:nvPr>
        </p:nvSpPr>
        <p:spPr>
          <a:xfrm>
            <a:off x="6314104" y="599459"/>
            <a:ext cx="5562764" cy="790817"/>
          </a:xfrm>
        </p:spPr>
        <p:txBody>
          <a:bodyPr anchor="t">
            <a:normAutofit/>
          </a:bodyPr>
          <a:lstStyle/>
          <a:p>
            <a:r>
              <a:rPr lang="fi-FI"/>
              <a:t>Punainen Risti innostaa ja kutsuu mukaan</a:t>
            </a:r>
            <a:endParaRPr lang="en-GB"/>
          </a:p>
        </p:txBody>
      </p:sp>
    </p:spTree>
    <p:extLst>
      <p:ext uri="{BB962C8B-B14F-4D97-AF65-F5344CB8AC3E}">
        <p14:creationId xmlns:p14="http://schemas.microsoft.com/office/powerpoint/2010/main" val="2785918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252E5DA2-BCFC-44F9-B8B7-93389179C2FB}"/>
              </a:ext>
            </a:extLst>
          </p:cNvPr>
          <p:cNvSpPr>
            <a:spLocks noGrp="1"/>
          </p:cNvSpPr>
          <p:nvPr>
            <p:ph type="body" idx="14"/>
          </p:nvPr>
        </p:nvSpPr>
        <p:spPr>
          <a:xfrm>
            <a:off x="6314104" y="1954830"/>
            <a:ext cx="5562764" cy="3395608"/>
          </a:xfrm>
        </p:spPr>
        <p:txBody>
          <a:bodyPr vert="horz" lIns="91440" tIns="45720" rIns="91440" bIns="45720" rtlCol="0" anchor="ctr">
            <a:noAutofit/>
          </a:bodyPr>
          <a:lstStyle/>
          <a:p>
            <a:pPr marL="342900" indent="-342900">
              <a:lnSpc>
                <a:spcPct val="90000"/>
              </a:lnSpc>
              <a:spcBef>
                <a:spcPts val="0"/>
              </a:spcBef>
              <a:spcAft>
                <a:spcPts val="600"/>
              </a:spcAft>
              <a:buFont typeface="Arial" panose="020B0604020202020204" pitchFamily="34" charset="0"/>
              <a:buChar char="•"/>
            </a:pPr>
            <a:endParaRPr lang="fi-FI" dirty="0"/>
          </a:p>
          <a:p>
            <a:pPr marL="342900" indent="-342900">
              <a:lnSpc>
                <a:spcPct val="90000"/>
              </a:lnSpc>
              <a:spcAft>
                <a:spcPts val="600"/>
              </a:spcAft>
              <a:buFont typeface="Arial" panose="020B0604020202020204" pitchFamily="34" charset="0"/>
              <a:buChar char="•"/>
            </a:pPr>
            <a:r>
              <a:rPr lang="fi-FI" dirty="0"/>
              <a:t>Teemme yhteistyötä yli osasto- ja piirirajojen ja muiden järjestöjen ja organisaatioiden kanssa</a:t>
            </a:r>
          </a:p>
          <a:p>
            <a:pPr marL="342900" indent="-342900">
              <a:lnSpc>
                <a:spcPct val="90000"/>
              </a:lnSpc>
              <a:spcAft>
                <a:spcPts val="600"/>
              </a:spcAft>
              <a:buFont typeface="Arial" panose="020B0604020202020204" pitchFamily="34" charset="0"/>
              <a:buChar char="•"/>
            </a:pPr>
            <a:endParaRPr lang="fi-FI" dirty="0"/>
          </a:p>
          <a:p>
            <a:pPr marL="342900" indent="-342900">
              <a:lnSpc>
                <a:spcPct val="90000"/>
              </a:lnSpc>
              <a:spcBef>
                <a:spcPts val="0"/>
              </a:spcBef>
              <a:spcAft>
                <a:spcPts val="600"/>
              </a:spcAft>
              <a:buFont typeface="Arial" panose="020B0604020202020204" pitchFamily="34" charset="0"/>
              <a:buChar char="•"/>
            </a:pPr>
            <a:r>
              <a:rPr lang="fi-FI" dirty="0"/>
              <a:t>Turvallisemman tilan periaatteet ja sopuisasti toimintamalli käyttöön</a:t>
            </a:r>
          </a:p>
          <a:p>
            <a:pPr marL="342900" indent="-342900">
              <a:lnSpc>
                <a:spcPct val="90000"/>
              </a:lnSpc>
              <a:spcBef>
                <a:spcPts val="0"/>
              </a:spcBef>
              <a:spcAft>
                <a:spcPts val="600"/>
              </a:spcAft>
              <a:buFont typeface="Arial" panose="020B0604020202020204" pitchFamily="34" charset="0"/>
              <a:buChar char="•"/>
            </a:pPr>
            <a:endParaRPr lang="fi-FI" dirty="0"/>
          </a:p>
          <a:p>
            <a:pPr marL="342900" indent="-342900">
              <a:lnSpc>
                <a:spcPct val="90000"/>
              </a:lnSpc>
              <a:spcBef>
                <a:spcPts val="0"/>
              </a:spcBef>
              <a:spcAft>
                <a:spcPts val="600"/>
              </a:spcAft>
              <a:buFont typeface="Arial" panose="020B0604020202020204" pitchFamily="34" charset="0"/>
              <a:buChar char="•"/>
            </a:pPr>
            <a:r>
              <a:rPr lang="fi-FI" dirty="0"/>
              <a:t>Arvioidaan oman toiminnan ilmastovaikutuksia ja tekemään päästöjä vähentäviä päätöksiä. Ylläpidetään Green Office-sertifiointia.</a:t>
            </a:r>
          </a:p>
          <a:p>
            <a:pPr marL="342900" indent="-342900">
              <a:lnSpc>
                <a:spcPct val="90000"/>
              </a:lnSpc>
              <a:spcBef>
                <a:spcPts val="0"/>
              </a:spcBef>
              <a:spcAft>
                <a:spcPts val="600"/>
              </a:spcAft>
              <a:buFont typeface="Arial" panose="020B0604020202020204" pitchFamily="34" charset="0"/>
              <a:buChar char="•"/>
            </a:pPr>
            <a:endParaRPr lang="fi-FI" dirty="0"/>
          </a:p>
          <a:p>
            <a:pPr marL="342900" indent="-342900">
              <a:lnSpc>
                <a:spcPct val="90000"/>
              </a:lnSpc>
              <a:spcBef>
                <a:spcPts val="0"/>
              </a:spcBef>
              <a:spcAft>
                <a:spcPts val="600"/>
              </a:spcAft>
              <a:buFont typeface="Arial" panose="020B0604020202020204" pitchFamily="34" charset="0"/>
              <a:buChar char="•"/>
            </a:pPr>
            <a:r>
              <a:rPr lang="fi-FI" dirty="0"/>
              <a:t>Huolehdimme hyvästä hallinnosta.</a:t>
            </a:r>
          </a:p>
          <a:p>
            <a:pPr>
              <a:lnSpc>
                <a:spcPct val="90000"/>
              </a:lnSpc>
              <a:spcBef>
                <a:spcPts val="0"/>
              </a:spcBef>
              <a:spcAft>
                <a:spcPts val="600"/>
              </a:spcAft>
            </a:pPr>
            <a:endParaRPr lang="fi-FI" dirty="0"/>
          </a:p>
          <a:p>
            <a:pPr>
              <a:lnSpc>
                <a:spcPct val="90000"/>
              </a:lnSpc>
              <a:spcBef>
                <a:spcPts val="0"/>
              </a:spcBef>
              <a:spcAft>
                <a:spcPts val="600"/>
              </a:spcAft>
            </a:pPr>
            <a:endParaRPr lang="fi-FI" dirty="0"/>
          </a:p>
          <a:p>
            <a:pPr>
              <a:lnSpc>
                <a:spcPct val="90000"/>
              </a:lnSpc>
              <a:spcBef>
                <a:spcPts val="0"/>
              </a:spcBef>
              <a:spcAft>
                <a:spcPts val="600"/>
              </a:spcAft>
            </a:pPr>
            <a:endParaRPr lang="fi-FI" dirty="0"/>
          </a:p>
        </p:txBody>
      </p:sp>
      <p:pic>
        <p:nvPicPr>
          <p:cNvPr id="3" name="Kuva 2" descr="Kuva, joka sisältää kohteen Karmiini, Punaruskea, punainen, pelastusliivi&#10;&#10;Kuvaus luotu automaattisesti">
            <a:extLst>
              <a:ext uri="{FF2B5EF4-FFF2-40B4-BE49-F238E27FC236}">
                <a16:creationId xmlns:a16="http://schemas.microsoft.com/office/drawing/2014/main" id="{D54D5418-8B04-C616-BFDB-69014DF28587}"/>
              </a:ext>
            </a:extLst>
          </p:cNvPr>
          <p:cNvPicPr>
            <a:picLocks noChangeAspect="1"/>
          </p:cNvPicPr>
          <p:nvPr/>
        </p:nvPicPr>
        <p:blipFill>
          <a:blip r:embed="rId2"/>
          <a:srcRect l="17571" r="23719"/>
          <a:stretch/>
        </p:blipFill>
        <p:spPr>
          <a:xfrm>
            <a:off x="0" y="-16164"/>
            <a:ext cx="6054646" cy="6858000"/>
          </a:xfrm>
          <a:prstGeom prst="rect">
            <a:avLst/>
          </a:prstGeom>
          <a:noFill/>
        </p:spPr>
      </p:pic>
    </p:spTree>
    <p:extLst>
      <p:ext uri="{BB962C8B-B14F-4D97-AF65-F5344CB8AC3E}">
        <p14:creationId xmlns:p14="http://schemas.microsoft.com/office/powerpoint/2010/main" val="1907065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0EFF7DCC-CD79-EB8D-90F8-341460B0C544}"/>
              </a:ext>
            </a:extLst>
          </p:cNvPr>
          <p:cNvSpPr txBox="1">
            <a:spLocks/>
          </p:cNvSpPr>
          <p:nvPr/>
        </p:nvSpPr>
        <p:spPr>
          <a:xfrm>
            <a:off x="462019" y="711200"/>
            <a:ext cx="5633981" cy="6029217"/>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fi-FI" sz="2000" b="1">
                <a:latin typeface="Arial"/>
                <a:ea typeface="Calibri"/>
                <a:cs typeface="Arial"/>
              </a:rPr>
              <a:t>Ilo</a:t>
            </a:r>
          </a:p>
          <a:p>
            <a:pPr marL="0" indent="0">
              <a:spcBef>
                <a:spcPts val="0"/>
              </a:spcBef>
              <a:buNone/>
            </a:pPr>
            <a:r>
              <a:rPr lang="fi-FI" sz="2000">
                <a:latin typeface="Arial"/>
                <a:ea typeface="Calibri"/>
                <a:cs typeface="Arial"/>
              </a:rPr>
              <a:t>Punaisen Ristin vapaaehtoisuus luo iloa yhteisöllisyyden ja osallisuuden kautta. Se tuo iloa heille, joita autamme ja heille, jotka auttavat. </a:t>
            </a:r>
          </a:p>
          <a:p>
            <a:pPr marL="0" indent="0">
              <a:spcBef>
                <a:spcPts val="0"/>
              </a:spcBef>
              <a:buNone/>
            </a:pPr>
            <a:endParaRPr lang="fi-FI" sz="2000">
              <a:latin typeface="Arial"/>
              <a:ea typeface="Calibri"/>
              <a:cs typeface="Arial"/>
            </a:endParaRPr>
          </a:p>
          <a:p>
            <a:pPr marL="0" indent="0">
              <a:spcBef>
                <a:spcPts val="0"/>
              </a:spcBef>
              <a:buNone/>
            </a:pPr>
            <a:r>
              <a:rPr lang="fi-FI" sz="2000" b="1">
                <a:latin typeface="Arial"/>
                <a:cs typeface="Arial"/>
              </a:rPr>
              <a:t>Toivo</a:t>
            </a:r>
          </a:p>
          <a:p>
            <a:pPr marL="0" indent="0">
              <a:spcBef>
                <a:spcPts val="0"/>
              </a:spcBef>
              <a:buNone/>
            </a:pPr>
            <a:r>
              <a:rPr lang="fi-FI" sz="2000">
                <a:latin typeface="Arial"/>
                <a:cs typeface="Arial"/>
              </a:rPr>
              <a:t>Avustustoimintamme antaa toivoa. Avunsaajille toivo avaa uusia näköaloja, tukee jaksamista ja ohjaa kohti parempaa tulevaisuutta</a:t>
            </a:r>
            <a:r>
              <a:rPr lang="fi-FI" sz="2000">
                <a:latin typeface="Arial"/>
                <a:ea typeface="Calibri"/>
                <a:cs typeface="Arial"/>
              </a:rPr>
              <a:t>.</a:t>
            </a:r>
          </a:p>
          <a:p>
            <a:pPr marL="0" indent="0">
              <a:spcBef>
                <a:spcPts val="0"/>
              </a:spcBef>
              <a:buNone/>
            </a:pPr>
            <a:endParaRPr lang="fi-FI" sz="2000">
              <a:latin typeface="Arial"/>
              <a:ea typeface="Calibri"/>
              <a:cs typeface="Arial"/>
            </a:endParaRPr>
          </a:p>
          <a:p>
            <a:pPr marL="0" indent="0">
              <a:spcBef>
                <a:spcPts val="0"/>
              </a:spcBef>
              <a:buNone/>
            </a:pPr>
            <a:r>
              <a:rPr lang="fi-FI" sz="2000" b="1">
                <a:latin typeface="Arial"/>
                <a:cs typeface="Arial"/>
              </a:rPr>
              <a:t>Luottamus </a:t>
            </a:r>
          </a:p>
          <a:p>
            <a:pPr marL="0" indent="0">
              <a:spcBef>
                <a:spcPts val="0"/>
              </a:spcBef>
              <a:buNone/>
            </a:pPr>
            <a:r>
              <a:rPr lang="fi-FI" sz="2000">
                <a:latin typeface="Arial"/>
                <a:cs typeface="Arial"/>
              </a:rPr>
              <a:t>Punaisen Ristin </a:t>
            </a:r>
            <a:r>
              <a:rPr lang="fi-FI" sz="2000">
                <a:latin typeface="Arial"/>
                <a:ea typeface="Calibri"/>
                <a:cs typeface="Arial"/>
              </a:rPr>
              <a:t>vapaaehtoisten näkyvä toiminta omassa yhteisössään vahvistaa luottamusta siihen, että ihmiset haluavat toimia yhdessä ja auttaa toisiaan. Meistä jokainen voi sekä antaa että saada apua.</a:t>
            </a:r>
          </a:p>
          <a:p>
            <a:pPr marL="0" indent="0">
              <a:spcBef>
                <a:spcPts val="0"/>
              </a:spcBef>
              <a:buNone/>
            </a:pPr>
            <a:endParaRPr lang="fi-FI" sz="2000">
              <a:latin typeface="Arial"/>
              <a:ea typeface="Calibri"/>
              <a:cs typeface="Arial"/>
            </a:endParaRPr>
          </a:p>
          <a:p>
            <a:pPr marL="0" indent="0">
              <a:spcBef>
                <a:spcPts val="0"/>
              </a:spcBef>
              <a:buNone/>
            </a:pPr>
            <a:endParaRPr lang="fi-FI" sz="2000">
              <a:latin typeface="Arial"/>
              <a:ea typeface="Calibri"/>
              <a:cs typeface="Arial"/>
            </a:endParaRPr>
          </a:p>
          <a:p>
            <a:pPr marL="0" indent="0" algn="r">
              <a:spcBef>
                <a:spcPts val="0"/>
              </a:spcBef>
              <a:buNone/>
            </a:pPr>
            <a:r>
              <a:rPr lang="fi-FI" sz="1400" i="1">
                <a:latin typeface="Arial"/>
                <a:ea typeface="Calibri"/>
                <a:cs typeface="Arial"/>
              </a:rPr>
              <a:t>Suomen Punainen Risti</a:t>
            </a:r>
          </a:p>
          <a:p>
            <a:pPr marL="0" indent="0" algn="r">
              <a:spcBef>
                <a:spcPts val="0"/>
              </a:spcBef>
              <a:buNone/>
            </a:pPr>
            <a:r>
              <a:rPr lang="fi-FI" sz="1400" i="1">
                <a:latin typeface="Arial"/>
                <a:ea typeface="Calibri"/>
                <a:cs typeface="Arial"/>
              </a:rPr>
              <a:t>Toimintalinjaus 2024-2026</a:t>
            </a:r>
          </a:p>
          <a:p>
            <a:pPr marL="0" indent="0">
              <a:spcBef>
                <a:spcPts val="0"/>
              </a:spcBef>
              <a:buNone/>
            </a:pPr>
            <a:endParaRPr lang="fi-FI" sz="1400" b="1">
              <a:latin typeface="Arial"/>
              <a:ea typeface="Calibri" panose="020F0502020204030204" pitchFamily="34" charset="0"/>
              <a:cs typeface="Arial"/>
            </a:endParaRPr>
          </a:p>
        </p:txBody>
      </p:sp>
      <p:pic>
        <p:nvPicPr>
          <p:cNvPr id="3" name="Picture 2" descr="A group of people carrying a green tarp&#10;&#10;Description automatically generated">
            <a:extLst>
              <a:ext uri="{FF2B5EF4-FFF2-40B4-BE49-F238E27FC236}">
                <a16:creationId xmlns:a16="http://schemas.microsoft.com/office/drawing/2014/main" id="{C587379D-9F51-58B3-134C-217BF9AC3D55}"/>
              </a:ext>
            </a:extLst>
          </p:cNvPr>
          <p:cNvPicPr>
            <a:picLocks noChangeAspect="1"/>
          </p:cNvPicPr>
          <p:nvPr/>
        </p:nvPicPr>
        <p:blipFill>
          <a:blip r:embed="rId3"/>
          <a:stretch>
            <a:fillRect/>
          </a:stretch>
        </p:blipFill>
        <p:spPr>
          <a:xfrm>
            <a:off x="7655857" y="2"/>
            <a:ext cx="4580966" cy="6857998"/>
          </a:xfrm>
          <a:prstGeom prst="rect">
            <a:avLst/>
          </a:prstGeom>
        </p:spPr>
      </p:pic>
      <p:sp>
        <p:nvSpPr>
          <p:cNvPr id="4" name="TextBox 3">
            <a:extLst>
              <a:ext uri="{FF2B5EF4-FFF2-40B4-BE49-F238E27FC236}">
                <a16:creationId xmlns:a16="http://schemas.microsoft.com/office/drawing/2014/main" id="{1FA55093-46E6-8EFB-078B-3DD3EC2BE496}"/>
              </a:ext>
            </a:extLst>
          </p:cNvPr>
          <p:cNvSpPr txBox="1"/>
          <p:nvPr/>
        </p:nvSpPr>
        <p:spPr>
          <a:xfrm>
            <a:off x="7732059" y="6665259"/>
            <a:ext cx="329901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bg1"/>
                </a:solidFill>
                <a:latin typeface="Arial"/>
                <a:cs typeface="Times New Roman"/>
              </a:rPr>
              <a:t>Kuva: Aino Salmi, </a:t>
            </a:r>
            <a:r>
              <a:rPr lang="en-US" sz="800" err="1">
                <a:solidFill>
                  <a:schemeClr val="bg1"/>
                </a:solidFill>
                <a:latin typeface="Arial"/>
                <a:cs typeface="Times New Roman"/>
              </a:rPr>
              <a:t>Punainen</a:t>
            </a:r>
            <a:r>
              <a:rPr lang="en-US" sz="800">
                <a:solidFill>
                  <a:schemeClr val="bg1"/>
                </a:solidFill>
                <a:latin typeface="Arial"/>
                <a:cs typeface="Times New Roman"/>
              </a:rPr>
              <a:t> </a:t>
            </a:r>
            <a:r>
              <a:rPr lang="en-US" sz="800" err="1">
                <a:solidFill>
                  <a:schemeClr val="bg1"/>
                </a:solidFill>
                <a:latin typeface="Arial"/>
                <a:cs typeface="Times New Roman"/>
              </a:rPr>
              <a:t>Risti</a:t>
            </a:r>
            <a:r>
              <a:rPr lang="en-US" sz="800">
                <a:solidFill>
                  <a:schemeClr val="bg1"/>
                </a:solidFill>
                <a:latin typeface="Arial"/>
                <a:cs typeface="Times New Roman"/>
              </a:rPr>
              <a:t> </a:t>
            </a:r>
            <a:endParaRPr lang="en-US" sz="800">
              <a:solidFill>
                <a:schemeClr val="bg1"/>
              </a:solidFill>
              <a:latin typeface="Arial"/>
            </a:endParaRPr>
          </a:p>
        </p:txBody>
      </p:sp>
    </p:spTree>
    <p:extLst>
      <p:ext uri="{BB962C8B-B14F-4D97-AF65-F5344CB8AC3E}">
        <p14:creationId xmlns:p14="http://schemas.microsoft.com/office/powerpoint/2010/main" val="2929074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A5C9C555-F0FD-674F-A348-AB7C15ED5ECA}"/>
              </a:ext>
            </a:extLst>
          </p:cNvPr>
          <p:cNvSpPr>
            <a:spLocks noGrp="1"/>
          </p:cNvSpPr>
          <p:nvPr>
            <p:ph type="body" idx="10"/>
          </p:nvPr>
        </p:nvSpPr>
        <p:spPr>
          <a:xfrm>
            <a:off x="8629649" y="1731929"/>
            <a:ext cx="3562350" cy="1033906"/>
          </a:xfrm>
        </p:spPr>
        <p:txBody>
          <a:bodyPr/>
          <a:lstStyle/>
          <a:p>
            <a:r>
              <a:rPr lang="fi-FI" sz="3600" b="1">
                <a:effectLst/>
                <a:latin typeface="Arial" panose="020B0604020202020204" pitchFamily="34" charset="0"/>
                <a:ea typeface="Calibri" panose="020F0502020204030204" pitchFamily="34" charset="0"/>
              </a:rPr>
              <a:t>Punaisen Ristin periaatteet</a:t>
            </a:r>
            <a:endParaRPr lang="en-GB" sz="3600" b="1">
              <a:latin typeface="Arial" panose="020B0604020202020204" pitchFamily="34" charset="0"/>
            </a:endParaRPr>
          </a:p>
        </p:txBody>
      </p:sp>
      <p:sp>
        <p:nvSpPr>
          <p:cNvPr id="6" name="Text Placeholder 3">
            <a:extLst>
              <a:ext uri="{FF2B5EF4-FFF2-40B4-BE49-F238E27FC236}">
                <a16:creationId xmlns:a16="http://schemas.microsoft.com/office/drawing/2014/main" id="{C8682C1E-DFF9-3246-9CB1-CC241673931F}"/>
              </a:ext>
            </a:extLst>
          </p:cNvPr>
          <p:cNvSpPr>
            <a:spLocks noGrp="1"/>
          </p:cNvSpPr>
          <p:nvPr>
            <p:ph type="body" idx="14"/>
          </p:nvPr>
        </p:nvSpPr>
        <p:spPr>
          <a:xfrm>
            <a:off x="8629650" y="3429000"/>
            <a:ext cx="3562350" cy="2133503"/>
          </a:xfrm>
        </p:spPr>
        <p:txBody>
          <a:bodyPr/>
          <a:lstStyle/>
          <a:p>
            <a:pPr>
              <a:lnSpc>
                <a:spcPts val="2600"/>
              </a:lnSpc>
            </a:pPr>
            <a:r>
              <a:rPr lang="fi-FI" sz="2000" b="1">
                <a:effectLst/>
                <a:latin typeface="Arial" panose="020B0604020202020204" pitchFamily="34" charset="0"/>
                <a:ea typeface="Calibri" panose="020F0502020204030204" pitchFamily="34" charset="0"/>
              </a:rPr>
              <a:t>inhimillisyys</a:t>
            </a:r>
          </a:p>
          <a:p>
            <a:pPr>
              <a:lnSpc>
                <a:spcPts val="2600"/>
              </a:lnSpc>
            </a:pPr>
            <a:r>
              <a:rPr lang="fi-FI" sz="2000" b="1">
                <a:effectLst/>
                <a:latin typeface="Arial" panose="020B0604020202020204" pitchFamily="34" charset="0"/>
                <a:ea typeface="Calibri" panose="020F0502020204030204" pitchFamily="34" charset="0"/>
              </a:rPr>
              <a:t>tasapuolisuus</a:t>
            </a:r>
            <a:endParaRPr lang="fi-FI" sz="2000" b="1">
              <a:latin typeface="Arial" panose="020B0604020202020204" pitchFamily="34" charset="0"/>
              <a:ea typeface="Calibri" panose="020F0502020204030204" pitchFamily="34" charset="0"/>
            </a:endParaRPr>
          </a:p>
          <a:p>
            <a:pPr>
              <a:lnSpc>
                <a:spcPts val="2600"/>
              </a:lnSpc>
            </a:pPr>
            <a:r>
              <a:rPr lang="fi-FI" sz="2000" b="1">
                <a:effectLst/>
                <a:latin typeface="Arial" panose="020B0604020202020204" pitchFamily="34" charset="0"/>
                <a:ea typeface="Calibri" panose="020F0502020204030204" pitchFamily="34" charset="0"/>
              </a:rPr>
              <a:t>puolueettomuus</a:t>
            </a:r>
            <a:endParaRPr lang="fi-FI" sz="2000" b="1">
              <a:latin typeface="Arial" panose="020B0604020202020204" pitchFamily="34" charset="0"/>
              <a:ea typeface="Calibri" panose="020F0502020204030204" pitchFamily="34" charset="0"/>
            </a:endParaRPr>
          </a:p>
          <a:p>
            <a:pPr>
              <a:lnSpc>
                <a:spcPts val="2600"/>
              </a:lnSpc>
            </a:pPr>
            <a:r>
              <a:rPr lang="fi-FI" sz="2000" b="1">
                <a:effectLst/>
                <a:latin typeface="Arial" panose="020B0604020202020204" pitchFamily="34" charset="0"/>
                <a:ea typeface="Calibri" panose="020F0502020204030204" pitchFamily="34" charset="0"/>
              </a:rPr>
              <a:t>riippumattomuus</a:t>
            </a:r>
            <a:endParaRPr lang="fi-FI" sz="2000" b="1">
              <a:latin typeface="Arial" panose="020B0604020202020204" pitchFamily="34" charset="0"/>
              <a:ea typeface="Calibri" panose="020F0502020204030204" pitchFamily="34" charset="0"/>
            </a:endParaRPr>
          </a:p>
          <a:p>
            <a:pPr>
              <a:lnSpc>
                <a:spcPts val="2600"/>
              </a:lnSpc>
            </a:pPr>
            <a:r>
              <a:rPr lang="fi-FI" sz="2000" b="1">
                <a:effectLst/>
                <a:latin typeface="Arial" panose="020B0604020202020204" pitchFamily="34" charset="0"/>
                <a:ea typeface="Calibri" panose="020F0502020204030204" pitchFamily="34" charset="0"/>
              </a:rPr>
              <a:t>vapaaehtoisuus</a:t>
            </a:r>
            <a:endParaRPr lang="fi-FI" sz="2000" b="1">
              <a:latin typeface="Arial" panose="020B0604020202020204" pitchFamily="34" charset="0"/>
              <a:ea typeface="Calibri" panose="020F0502020204030204" pitchFamily="34" charset="0"/>
            </a:endParaRPr>
          </a:p>
          <a:p>
            <a:pPr>
              <a:lnSpc>
                <a:spcPts val="2600"/>
              </a:lnSpc>
            </a:pPr>
            <a:r>
              <a:rPr lang="fi-FI" sz="2000" b="1">
                <a:effectLst/>
                <a:latin typeface="Arial" panose="020B0604020202020204" pitchFamily="34" charset="0"/>
                <a:ea typeface="Calibri" panose="020F0502020204030204" pitchFamily="34" charset="0"/>
              </a:rPr>
              <a:t>yleismaailmallisuus</a:t>
            </a:r>
            <a:endParaRPr lang="fi-FI" sz="2000" b="1">
              <a:latin typeface="Arial" panose="020B0604020202020204" pitchFamily="34" charset="0"/>
              <a:ea typeface="Calibri" panose="020F0502020204030204" pitchFamily="34" charset="0"/>
            </a:endParaRPr>
          </a:p>
          <a:p>
            <a:pPr>
              <a:lnSpc>
                <a:spcPts val="2600"/>
              </a:lnSpc>
            </a:pPr>
            <a:r>
              <a:rPr lang="fi-FI" sz="2000" b="1">
                <a:effectLst/>
                <a:latin typeface="Arial" panose="020B0604020202020204" pitchFamily="34" charset="0"/>
                <a:ea typeface="Calibri" panose="020F0502020204030204" pitchFamily="34" charset="0"/>
              </a:rPr>
              <a:t>ykseys</a:t>
            </a:r>
            <a:endParaRPr lang="en-GB" sz="2000" b="1">
              <a:latin typeface="Arial" panose="020B0604020202020204" pitchFamily="34" charset="0"/>
            </a:endParaRPr>
          </a:p>
        </p:txBody>
      </p:sp>
      <p:pic>
        <p:nvPicPr>
          <p:cNvPr id="7" name="Picture 6">
            <a:extLst>
              <a:ext uri="{FF2B5EF4-FFF2-40B4-BE49-F238E27FC236}">
                <a16:creationId xmlns:a16="http://schemas.microsoft.com/office/drawing/2014/main" id="{04E1A713-D94D-633E-4CF9-712FE0BB7E43}"/>
              </a:ext>
            </a:extLst>
          </p:cNvPr>
          <p:cNvPicPr>
            <a:picLocks noChangeAspect="1"/>
          </p:cNvPicPr>
          <p:nvPr/>
        </p:nvPicPr>
        <p:blipFill rotWithShape="1">
          <a:blip r:embed="rId3"/>
          <a:srcRect l="14943" t="-1589" r="-1680" b="1589"/>
          <a:stretch/>
        </p:blipFill>
        <p:spPr>
          <a:xfrm>
            <a:off x="-946895" y="-74578"/>
            <a:ext cx="9015426" cy="6932585"/>
          </a:xfrm>
          <a:prstGeom prst="rect">
            <a:avLst/>
          </a:prstGeom>
        </p:spPr>
      </p:pic>
      <p:sp>
        <p:nvSpPr>
          <p:cNvPr id="14" name="TextBox 13">
            <a:extLst>
              <a:ext uri="{FF2B5EF4-FFF2-40B4-BE49-F238E27FC236}">
                <a16:creationId xmlns:a16="http://schemas.microsoft.com/office/drawing/2014/main" id="{B005E69B-C668-0AE5-F80A-E79F4B3C6E41}"/>
              </a:ext>
            </a:extLst>
          </p:cNvPr>
          <p:cNvSpPr txBox="1"/>
          <p:nvPr/>
        </p:nvSpPr>
        <p:spPr>
          <a:xfrm flipH="1">
            <a:off x="305897" y="6482363"/>
            <a:ext cx="7496404" cy="2462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FI" sz="800" b="0" i="0" u="none" strike="noStrike" kern="1200" cap="none" spc="0" normalizeH="0" baseline="0" noProof="0">
                <a:ln>
                  <a:noFill/>
                </a:ln>
                <a:solidFill>
                  <a:srgbClr val="FFFFFF"/>
                </a:solidFill>
                <a:effectLst/>
                <a:uLnTx/>
                <a:uFillTx/>
                <a:latin typeface="Arial"/>
                <a:ea typeface="+mn-ea"/>
                <a:cs typeface="Arial"/>
              </a:rPr>
              <a:t>Kuva: Roosa Penttilä, </a:t>
            </a:r>
            <a:r>
              <a:rPr kumimoji="0" lang="en-FI" sz="800" b="0" i="0" u="none" strike="noStrike" kern="1200" cap="none" spc="0" normalizeH="0" baseline="0" noProof="0" err="1">
                <a:ln>
                  <a:noFill/>
                </a:ln>
                <a:solidFill>
                  <a:srgbClr val="FFFFFF"/>
                </a:solidFill>
                <a:effectLst/>
                <a:uLnTx/>
                <a:uFillTx/>
                <a:latin typeface="Arial"/>
                <a:ea typeface="+mn-ea"/>
                <a:cs typeface="Arial"/>
              </a:rPr>
              <a:t>Punainen</a:t>
            </a:r>
            <a:r>
              <a:rPr kumimoji="0" lang="en-FI" sz="800" b="0" i="0" u="none" strike="noStrike" kern="1200" cap="none" spc="0" normalizeH="0" baseline="0" noProof="0">
                <a:ln>
                  <a:noFill/>
                </a:ln>
                <a:solidFill>
                  <a:srgbClr val="FFFFFF"/>
                </a:solidFill>
                <a:effectLst/>
                <a:uLnTx/>
                <a:uFillTx/>
                <a:latin typeface="Arial"/>
                <a:ea typeface="+mn-ea"/>
                <a:cs typeface="Arial"/>
              </a:rPr>
              <a:t> </a:t>
            </a:r>
            <a:r>
              <a:rPr kumimoji="0" lang="en-FI" sz="800" b="0" i="0" u="none" strike="noStrike" kern="1200" cap="none" spc="0" normalizeH="0" baseline="0" noProof="0" err="1">
                <a:ln>
                  <a:noFill/>
                </a:ln>
                <a:solidFill>
                  <a:srgbClr val="FFFFFF"/>
                </a:solidFill>
                <a:effectLst/>
                <a:uLnTx/>
                <a:uFillTx/>
                <a:latin typeface="Arial"/>
                <a:ea typeface="+mn-ea"/>
                <a:cs typeface="Arial"/>
              </a:rPr>
              <a:t>Rist</a:t>
            </a:r>
            <a:r>
              <a:rPr kumimoji="0" lang="en-FI" sz="1000" b="0" i="0" u="none" strike="noStrike" kern="1200" cap="none" spc="0" normalizeH="0" baseline="0" noProof="0" err="1">
                <a:ln>
                  <a:noFill/>
                </a:ln>
                <a:solidFill>
                  <a:srgbClr val="FFFFFF"/>
                </a:solidFill>
                <a:effectLst/>
                <a:uLnTx/>
                <a:uFillTx/>
                <a:latin typeface="Arial"/>
                <a:ea typeface="+mn-ea"/>
                <a:cs typeface="Arial"/>
              </a:rPr>
              <a:t>i</a:t>
            </a:r>
            <a:r>
              <a:rPr kumimoji="0" lang="en-FI" sz="1000" b="0" i="0" u="none" strike="noStrike" kern="1200" cap="none" spc="0" normalizeH="0" baseline="0" noProof="0">
                <a:ln>
                  <a:noFill/>
                </a:ln>
                <a:solidFill>
                  <a:srgbClr val="FFFFFF"/>
                </a:solidFill>
                <a:effectLst/>
                <a:uLnTx/>
                <a:uFillTx/>
                <a:latin typeface="Arial"/>
                <a:ea typeface="+mn-ea"/>
                <a:cs typeface="Arial"/>
              </a:rPr>
              <a:t> </a:t>
            </a:r>
          </a:p>
        </p:txBody>
      </p:sp>
    </p:spTree>
    <p:extLst>
      <p:ext uri="{BB962C8B-B14F-4D97-AF65-F5344CB8AC3E}">
        <p14:creationId xmlns:p14="http://schemas.microsoft.com/office/powerpoint/2010/main" val="3141711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47E95ABB-EF77-5D61-C9EC-7341477EFA52}"/>
              </a:ext>
            </a:extLst>
          </p:cNvPr>
          <p:cNvPicPr>
            <a:picLocks noChangeAspect="1"/>
          </p:cNvPicPr>
          <p:nvPr/>
        </p:nvPicPr>
        <p:blipFill rotWithShape="1">
          <a:blip r:embed="rId3"/>
          <a:srcRect l="6522" r="28538"/>
          <a:stretch/>
        </p:blipFill>
        <p:spPr>
          <a:xfrm>
            <a:off x="-215516" y="518123"/>
            <a:ext cx="5355315" cy="5821754"/>
          </a:xfrm>
          <a:prstGeom prst="rect">
            <a:avLst/>
          </a:prstGeom>
        </p:spPr>
      </p:pic>
      <p:sp>
        <p:nvSpPr>
          <p:cNvPr id="14" name="Text Placeholder 1">
            <a:extLst>
              <a:ext uri="{FF2B5EF4-FFF2-40B4-BE49-F238E27FC236}">
                <a16:creationId xmlns:a16="http://schemas.microsoft.com/office/drawing/2014/main" id="{5DFCD8A7-1FBA-9770-A9F1-4D5192B0F3D9}"/>
              </a:ext>
            </a:extLst>
          </p:cNvPr>
          <p:cNvSpPr txBox="1">
            <a:spLocks/>
          </p:cNvSpPr>
          <p:nvPr/>
        </p:nvSpPr>
        <p:spPr>
          <a:xfrm>
            <a:off x="5394506" y="2146575"/>
            <a:ext cx="6092001" cy="4436768"/>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3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buFont typeface="Arial" panose="020B0604020202020204" pitchFamily="34" charset="0"/>
              <a:buChar char="•"/>
            </a:pPr>
            <a:r>
              <a:rPr lang="fi-FI" sz="2000">
                <a:latin typeface="Arial"/>
                <a:ea typeface="Calibri"/>
                <a:cs typeface="Arial"/>
              </a:rPr>
              <a:t>Hämeen piirin alueella toimii 47 paikallisosastoa.</a:t>
            </a:r>
          </a:p>
          <a:p>
            <a:pPr marL="342900" indent="-342900">
              <a:buFont typeface="Arial" panose="020B0604020202020204" pitchFamily="34" charset="0"/>
              <a:buChar char="•"/>
            </a:pPr>
            <a:r>
              <a:rPr lang="fi-FI" sz="2000">
                <a:latin typeface="Arial"/>
                <a:ea typeface="Calibri"/>
                <a:cs typeface="Arial"/>
              </a:rPr>
              <a:t>Osastojen toimintakyvyn tukeminen on piirin ensisijainen tehtävä.</a:t>
            </a:r>
          </a:p>
          <a:p>
            <a:pPr marL="342900" indent="-342900">
              <a:buFont typeface="Arial" panose="020B0604020202020204" pitchFamily="34" charset="0"/>
              <a:buChar char="•"/>
            </a:pPr>
            <a:r>
              <a:rPr lang="fi-FI" sz="2000">
                <a:latin typeface="Arial"/>
                <a:ea typeface="Calibri"/>
                <a:cs typeface="Arial"/>
              </a:rPr>
              <a:t>Varaudumme erilaisiin häiriötilanteisiin  </a:t>
            </a:r>
          </a:p>
          <a:p>
            <a:pPr marL="342900" indent="-342900">
              <a:buFont typeface="Arial" panose="020B0604020202020204" pitchFamily="34" charset="0"/>
              <a:buChar char="•"/>
            </a:pPr>
            <a:r>
              <a:rPr lang="fi-FI" sz="2000">
                <a:latin typeface="Arial"/>
                <a:ea typeface="Calibri"/>
                <a:cs typeface="Arial"/>
              </a:rPr>
              <a:t>Se millaista apua tarvitaan vaihtelee paikallisesti</a:t>
            </a:r>
          </a:p>
          <a:p>
            <a:pPr algn="l" rtl="0" fontAlgn="base"/>
            <a:endParaRPr lang="fi-FI" sz="2000" b="0" i="0" u="none" strike="noStrike">
              <a:solidFill>
                <a:srgbClr val="000000"/>
              </a:solidFill>
              <a:effectLst/>
            </a:endParaRPr>
          </a:p>
          <a:p>
            <a:pPr algn="l" rtl="0" fontAlgn="base"/>
            <a:r>
              <a:rPr lang="fi-FI" sz="2000" b="0" i="0" u="none" strike="noStrike">
                <a:solidFill>
                  <a:srgbClr val="000000"/>
                </a:solidFill>
                <a:effectLst/>
                <a:latin typeface="Arial"/>
                <a:cs typeface="Arial"/>
              </a:rPr>
              <a:t>Piirin toimintaa ohjaavat Suomen Punaisen Ristin päätavoitteet:</a:t>
            </a:r>
            <a:r>
              <a:rPr lang="en-US" sz="2000" b="0" i="0">
                <a:solidFill>
                  <a:srgbClr val="000000"/>
                </a:solidFill>
                <a:effectLst/>
                <a:latin typeface="Arial"/>
                <a:cs typeface="Arial"/>
              </a:rPr>
              <a:t>​</a:t>
            </a:r>
          </a:p>
          <a:p>
            <a:endParaRPr lang="en-US" sz="2000">
              <a:solidFill>
                <a:srgbClr val="000000"/>
              </a:solidFill>
              <a:latin typeface="Arial"/>
              <a:cs typeface="Arial"/>
            </a:endParaRPr>
          </a:p>
          <a:p>
            <a:pPr algn="l" rtl="0" fontAlgn="base">
              <a:buFont typeface="+mj-lt"/>
              <a:buAutoNum type="arabicPeriod"/>
            </a:pPr>
            <a:r>
              <a:rPr lang="fi-FI" sz="2000" b="0" i="0" u="none" strike="noStrike">
                <a:solidFill>
                  <a:srgbClr val="000000"/>
                </a:solidFill>
                <a:effectLst/>
                <a:latin typeface="Arial"/>
                <a:cs typeface="Arial"/>
              </a:rPr>
              <a:t> Apu löytyy läheltä </a:t>
            </a:r>
            <a:r>
              <a:rPr lang="en-US" sz="2000" b="0" i="0">
                <a:solidFill>
                  <a:srgbClr val="000000"/>
                </a:solidFill>
                <a:effectLst/>
                <a:latin typeface="Arial"/>
                <a:cs typeface="Arial"/>
              </a:rPr>
              <a:t>​</a:t>
            </a:r>
          </a:p>
          <a:p>
            <a:pPr algn="l" rtl="0" fontAlgn="base"/>
            <a:r>
              <a:rPr lang="fi-FI" sz="2000" b="0" i="0" u="none" strike="noStrike">
                <a:solidFill>
                  <a:srgbClr val="000000"/>
                </a:solidFill>
                <a:effectLst/>
                <a:latin typeface="Arial"/>
                <a:cs typeface="Arial"/>
              </a:rPr>
              <a:t>2. Hyvinvoivassa yhteisössä kaikki ovat mukana </a:t>
            </a:r>
            <a:r>
              <a:rPr lang="en-US" sz="2000" b="0" i="0">
                <a:solidFill>
                  <a:srgbClr val="000000"/>
                </a:solidFill>
                <a:effectLst/>
                <a:latin typeface="Arial"/>
                <a:cs typeface="Arial"/>
              </a:rPr>
              <a:t>​</a:t>
            </a:r>
          </a:p>
          <a:p>
            <a:pPr algn="l" rtl="0" fontAlgn="base"/>
            <a:r>
              <a:rPr lang="fi-FI" sz="2000" b="0" i="0" u="none" strike="noStrike">
                <a:solidFill>
                  <a:srgbClr val="000000"/>
                </a:solidFill>
                <a:effectLst/>
                <a:latin typeface="Arial"/>
                <a:cs typeface="Arial"/>
              </a:rPr>
              <a:t>3. Luottamusta ja vastuullisuutta rakentava yhteiskunta</a:t>
            </a:r>
            <a:endParaRPr lang="en-US" sz="2000" b="0" i="0">
              <a:solidFill>
                <a:srgbClr val="000000"/>
              </a:solidFill>
              <a:effectLst/>
              <a:latin typeface="Arial"/>
              <a:cs typeface="Arial"/>
            </a:endParaRPr>
          </a:p>
          <a:p>
            <a:endParaRPr lang="fi-FI" sz="2000">
              <a:ea typeface="Calibri"/>
            </a:endParaRPr>
          </a:p>
          <a:p>
            <a:r>
              <a:rPr lang="fi-FI" sz="2000">
                <a:latin typeface="Arial"/>
                <a:ea typeface="Calibri"/>
                <a:cs typeface="Arial"/>
              </a:rPr>
              <a:t>.</a:t>
            </a:r>
          </a:p>
          <a:p>
            <a:endParaRPr lang="fi-FI" sz="2000">
              <a:ea typeface="Calibri"/>
            </a:endParaRPr>
          </a:p>
        </p:txBody>
      </p:sp>
      <p:sp>
        <p:nvSpPr>
          <p:cNvPr id="2" name="Otsikko 1">
            <a:extLst>
              <a:ext uri="{FF2B5EF4-FFF2-40B4-BE49-F238E27FC236}">
                <a16:creationId xmlns:a16="http://schemas.microsoft.com/office/drawing/2014/main" id="{2C465AAE-86DB-7E2B-1F87-2940EB6109A7}"/>
              </a:ext>
            </a:extLst>
          </p:cNvPr>
          <p:cNvSpPr>
            <a:spLocks noGrp="1"/>
          </p:cNvSpPr>
          <p:nvPr>
            <p:ph type="title" idx="4294967295"/>
          </p:nvPr>
        </p:nvSpPr>
        <p:spPr>
          <a:xfrm>
            <a:off x="5394506" y="811462"/>
            <a:ext cx="5877674" cy="1325563"/>
          </a:xfrm>
        </p:spPr>
        <p:txBody>
          <a:bodyPr>
            <a:normAutofit fontScale="90000"/>
          </a:bodyPr>
          <a:lstStyle/>
          <a:p>
            <a:r>
              <a:rPr lang="fi-FI">
                <a:ea typeface="Calibri"/>
              </a:rPr>
              <a:t>Paikallinen toiminta mahdollistaa Punaisen Ristin avun</a:t>
            </a:r>
            <a:br>
              <a:rPr lang="fi-FI">
                <a:ea typeface="Calibri"/>
              </a:rPr>
            </a:br>
            <a:endParaRPr lang="en-GB"/>
          </a:p>
        </p:txBody>
      </p:sp>
    </p:spTree>
    <p:extLst>
      <p:ext uri="{BB962C8B-B14F-4D97-AF65-F5344CB8AC3E}">
        <p14:creationId xmlns:p14="http://schemas.microsoft.com/office/powerpoint/2010/main" val="3929499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 9" descr="Kuva, joka sisältää kohteen teksti, vaate, animaatio, mies&#10;&#10;Kuvaus luotu automaattisesti">
            <a:extLst>
              <a:ext uri="{FF2B5EF4-FFF2-40B4-BE49-F238E27FC236}">
                <a16:creationId xmlns:a16="http://schemas.microsoft.com/office/drawing/2014/main" id="{159B8C2E-F39F-4AA6-CC8A-788E477CB73D}"/>
              </a:ext>
            </a:extLst>
          </p:cNvPr>
          <p:cNvPicPr>
            <a:picLocks noChangeAspect="1"/>
          </p:cNvPicPr>
          <p:nvPr/>
        </p:nvPicPr>
        <p:blipFill>
          <a:blip r:embed="rId3"/>
          <a:stretch>
            <a:fillRect/>
          </a:stretch>
        </p:blipFill>
        <p:spPr>
          <a:xfrm>
            <a:off x="172781" y="105652"/>
            <a:ext cx="11737111" cy="6602125"/>
          </a:xfrm>
          <a:prstGeom prst="rect">
            <a:avLst/>
          </a:prstGeom>
        </p:spPr>
      </p:pic>
      <p:sp>
        <p:nvSpPr>
          <p:cNvPr id="3" name="Tekstiruutu 2">
            <a:extLst>
              <a:ext uri="{FF2B5EF4-FFF2-40B4-BE49-F238E27FC236}">
                <a16:creationId xmlns:a16="http://schemas.microsoft.com/office/drawing/2014/main" id="{1304A053-075C-52E3-2082-10CD3911A9E5}"/>
              </a:ext>
            </a:extLst>
          </p:cNvPr>
          <p:cNvSpPr txBox="1"/>
          <p:nvPr/>
        </p:nvSpPr>
        <p:spPr>
          <a:xfrm>
            <a:off x="456535" y="150223"/>
            <a:ext cx="6097712" cy="400110"/>
          </a:xfrm>
          <a:prstGeom prst="rect">
            <a:avLst/>
          </a:prstGeom>
          <a:noFill/>
        </p:spPr>
        <p:txBody>
          <a:bodyPr wrap="square">
            <a:spAutoFit/>
          </a:bodyPr>
          <a:lstStyle/>
          <a:p>
            <a:pPr marL="0" indent="0">
              <a:spcAft>
                <a:spcPts val="800"/>
              </a:spcAft>
              <a:buNone/>
            </a:pPr>
            <a:r>
              <a:rPr lang="fi-FI" sz="2000">
                <a:latin typeface="Arial"/>
                <a:ea typeface="Calibri"/>
                <a:cs typeface="Arial"/>
              </a:rPr>
              <a:t>Toimintalinjaus 2024-2026</a:t>
            </a:r>
          </a:p>
        </p:txBody>
      </p:sp>
    </p:spTree>
    <p:extLst>
      <p:ext uri="{BB962C8B-B14F-4D97-AF65-F5344CB8AC3E}">
        <p14:creationId xmlns:p14="http://schemas.microsoft.com/office/powerpoint/2010/main" val="748519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1D9530-733E-22A9-671F-C0EF3EA264B5}"/>
              </a:ext>
            </a:extLst>
          </p:cNvPr>
          <p:cNvSpPr>
            <a:spLocks noGrp="1"/>
          </p:cNvSpPr>
          <p:nvPr>
            <p:ph type="body" idx="4294967295"/>
          </p:nvPr>
        </p:nvSpPr>
        <p:spPr>
          <a:xfrm>
            <a:off x="308759" y="4013955"/>
            <a:ext cx="3597731" cy="2476500"/>
          </a:xfrm>
        </p:spPr>
        <p:txBody>
          <a:bodyPr vert="horz" lIns="91440" tIns="45720" rIns="91440" bIns="45720" rtlCol="0" anchor="t">
            <a:noAutofit/>
          </a:bodyPr>
          <a:lstStyle/>
          <a:p>
            <a:pPr marL="0" indent="0">
              <a:lnSpc>
                <a:spcPct val="150000"/>
              </a:lnSpc>
              <a:spcBef>
                <a:spcPts val="0"/>
              </a:spcBef>
              <a:spcAft>
                <a:spcPts val="100"/>
              </a:spcAft>
              <a:buNone/>
            </a:pPr>
            <a:r>
              <a:rPr lang="en-US" sz="1800" b="1" dirty="0">
                <a:latin typeface="Arial"/>
                <a:cs typeface="Arial"/>
              </a:rPr>
              <a:t>Apu </a:t>
            </a:r>
            <a:r>
              <a:rPr lang="en-US" sz="1800" b="1" dirty="0" err="1">
                <a:latin typeface="Arial"/>
                <a:cs typeface="Arial"/>
              </a:rPr>
              <a:t>löytyy</a:t>
            </a:r>
            <a:r>
              <a:rPr lang="en-US" sz="1800" b="1" dirty="0">
                <a:latin typeface="Arial"/>
                <a:cs typeface="Arial"/>
              </a:rPr>
              <a:t> </a:t>
            </a:r>
            <a:r>
              <a:rPr lang="en-US" sz="1800" b="1" dirty="0" err="1">
                <a:latin typeface="Arial"/>
                <a:cs typeface="Arial"/>
              </a:rPr>
              <a:t>läheltä</a:t>
            </a:r>
            <a:endParaRPr lang="en-US" sz="1800" b="1" dirty="0">
              <a:latin typeface="Arial"/>
              <a:cs typeface="Arial"/>
            </a:endParaRPr>
          </a:p>
          <a:p>
            <a:pPr marL="0" indent="0">
              <a:lnSpc>
                <a:spcPct val="150000"/>
              </a:lnSpc>
              <a:spcBef>
                <a:spcPts val="0"/>
              </a:spcBef>
              <a:spcAft>
                <a:spcPts val="100"/>
              </a:spcAft>
              <a:buNone/>
            </a:pPr>
            <a:endParaRPr lang="en-US" sz="1800" b="1" dirty="0"/>
          </a:p>
          <a:p>
            <a:pPr>
              <a:spcBef>
                <a:spcPts val="0"/>
              </a:spcBef>
              <a:spcAft>
                <a:spcPts val="100"/>
              </a:spcAft>
              <a:buClr>
                <a:srgbClr val="00B050"/>
              </a:buClr>
              <a:buSzPct val="150000"/>
              <a:buFont typeface="Wingdings" panose="05000000000000000000" pitchFamily="2" charset="2"/>
              <a:buChar char="ü"/>
            </a:pPr>
            <a:r>
              <a:rPr lang="en-US" sz="1800" dirty="0" err="1">
                <a:latin typeface="Arial"/>
                <a:cs typeface="Arial"/>
              </a:rPr>
              <a:t>Valmiustoiminta</a:t>
            </a:r>
            <a:endParaRPr lang="en-US" sz="1800" dirty="0"/>
          </a:p>
          <a:p>
            <a:pPr>
              <a:spcBef>
                <a:spcPts val="0"/>
              </a:spcBef>
              <a:spcAft>
                <a:spcPts val="100"/>
              </a:spcAft>
              <a:buClr>
                <a:srgbClr val="00B050"/>
              </a:buClr>
              <a:buSzPct val="150000"/>
              <a:buFont typeface="Wingdings" panose="05000000000000000000" pitchFamily="2" charset="2"/>
              <a:buChar char="ü"/>
            </a:pPr>
            <a:r>
              <a:rPr lang="en-US" sz="1800" dirty="0" err="1">
                <a:latin typeface="Arial"/>
                <a:cs typeface="Arial"/>
              </a:rPr>
              <a:t>Ensihuoltotoiminta</a:t>
            </a:r>
            <a:r>
              <a:rPr lang="en-US" sz="1800" dirty="0">
                <a:latin typeface="Arial"/>
                <a:cs typeface="Arial"/>
              </a:rPr>
              <a:t> ja </a:t>
            </a:r>
            <a:r>
              <a:rPr lang="en-US" sz="1800" dirty="0" err="1">
                <a:latin typeface="Arial"/>
                <a:cs typeface="Arial"/>
              </a:rPr>
              <a:t>henkinen</a:t>
            </a:r>
            <a:r>
              <a:rPr lang="en-US" sz="1800" dirty="0">
                <a:latin typeface="Arial"/>
                <a:cs typeface="Arial"/>
              </a:rPr>
              <a:t> tuki</a:t>
            </a:r>
            <a:endParaRPr lang="en-US" sz="1800" dirty="0"/>
          </a:p>
          <a:p>
            <a:pPr>
              <a:spcBef>
                <a:spcPts val="0"/>
              </a:spcBef>
              <a:spcAft>
                <a:spcPts val="100"/>
              </a:spcAft>
              <a:buClr>
                <a:srgbClr val="00B050"/>
              </a:buClr>
              <a:buSzPct val="150000"/>
              <a:buFont typeface="Wingdings" panose="05000000000000000000" pitchFamily="2" charset="2"/>
              <a:buChar char="ü"/>
            </a:pPr>
            <a:r>
              <a:rPr lang="en-US" sz="1800" dirty="0" err="1">
                <a:latin typeface="Arial"/>
                <a:cs typeface="Arial"/>
              </a:rPr>
              <a:t>Ensiapuryhmätoiminta</a:t>
            </a:r>
            <a:r>
              <a:rPr lang="en-US" sz="1800" dirty="0">
                <a:latin typeface="Arial"/>
                <a:cs typeface="Arial"/>
              </a:rPr>
              <a:t> ja </a:t>
            </a:r>
            <a:r>
              <a:rPr lang="en-US" sz="1800" dirty="0" err="1">
                <a:latin typeface="Arial"/>
                <a:cs typeface="Arial"/>
              </a:rPr>
              <a:t>ea</a:t>
            </a:r>
            <a:r>
              <a:rPr lang="en-US" sz="1800" dirty="0">
                <a:latin typeface="Arial"/>
                <a:cs typeface="Arial"/>
              </a:rPr>
              <a:t>- </a:t>
            </a:r>
            <a:r>
              <a:rPr lang="en-US" sz="1800" dirty="0" err="1">
                <a:latin typeface="Arial"/>
                <a:cs typeface="Arial"/>
              </a:rPr>
              <a:t>päivystykset</a:t>
            </a:r>
            <a:endParaRPr lang="en-US" sz="1800" dirty="0">
              <a:latin typeface="Arial"/>
              <a:cs typeface="Arial"/>
            </a:endParaRPr>
          </a:p>
          <a:p>
            <a:pPr marL="0" indent="0">
              <a:spcBef>
                <a:spcPts val="0"/>
              </a:spcBef>
              <a:buNone/>
            </a:pPr>
            <a:endParaRPr lang="en-US" sz="1800" dirty="0">
              <a:latin typeface="Arial"/>
              <a:cs typeface="Arial"/>
            </a:endParaRPr>
          </a:p>
        </p:txBody>
      </p:sp>
      <p:sp>
        <p:nvSpPr>
          <p:cNvPr id="14" name="Tekstin paikkamerkki 13">
            <a:extLst>
              <a:ext uri="{FF2B5EF4-FFF2-40B4-BE49-F238E27FC236}">
                <a16:creationId xmlns:a16="http://schemas.microsoft.com/office/drawing/2014/main" id="{7455A7D8-61A8-14A7-0DAD-02E462EECAF4}"/>
              </a:ext>
            </a:extLst>
          </p:cNvPr>
          <p:cNvSpPr>
            <a:spLocks noGrp="1"/>
          </p:cNvSpPr>
          <p:nvPr>
            <p:ph type="body" idx="4294967295"/>
          </p:nvPr>
        </p:nvSpPr>
        <p:spPr>
          <a:xfrm>
            <a:off x="3906491" y="712698"/>
            <a:ext cx="3723330" cy="2627312"/>
          </a:xfrm>
        </p:spPr>
        <p:txBody>
          <a:bodyPr vert="horz" lIns="91440" tIns="45720" rIns="91440" bIns="45720" rtlCol="0" anchor="t">
            <a:noAutofit/>
          </a:bodyPr>
          <a:lstStyle/>
          <a:p>
            <a:pPr marL="0" indent="0">
              <a:spcBef>
                <a:spcPts val="0"/>
              </a:spcBef>
              <a:spcAft>
                <a:spcPts val="100"/>
              </a:spcAft>
              <a:buNone/>
            </a:pPr>
            <a:r>
              <a:rPr lang="en-US" sz="1800" b="1" dirty="0" err="1">
                <a:latin typeface="Arial"/>
                <a:cs typeface="Arial"/>
              </a:rPr>
              <a:t>Hyvinvoivassa</a:t>
            </a:r>
            <a:r>
              <a:rPr lang="en-US" sz="1800" b="1" dirty="0">
                <a:latin typeface="Arial"/>
                <a:cs typeface="Arial"/>
              </a:rPr>
              <a:t> </a:t>
            </a:r>
            <a:r>
              <a:rPr lang="en-US" sz="1800" b="1" dirty="0" err="1">
                <a:latin typeface="Arial"/>
                <a:cs typeface="Arial"/>
              </a:rPr>
              <a:t>yhteisössä</a:t>
            </a:r>
            <a:r>
              <a:rPr lang="en-US" sz="1800" b="1" dirty="0">
                <a:latin typeface="Arial"/>
                <a:cs typeface="Arial"/>
              </a:rPr>
              <a:t> </a:t>
            </a:r>
          </a:p>
          <a:p>
            <a:pPr marL="0" indent="0">
              <a:spcBef>
                <a:spcPts val="0"/>
              </a:spcBef>
              <a:spcAft>
                <a:spcPts val="100"/>
              </a:spcAft>
              <a:buNone/>
            </a:pPr>
            <a:r>
              <a:rPr lang="en-US" sz="1800" b="1" dirty="0" err="1">
                <a:latin typeface="Arial"/>
                <a:cs typeface="Arial"/>
              </a:rPr>
              <a:t>kaikki</a:t>
            </a:r>
            <a:r>
              <a:rPr lang="en-US" sz="1800" b="1" dirty="0">
                <a:latin typeface="Arial"/>
                <a:cs typeface="Arial"/>
              </a:rPr>
              <a:t> </a:t>
            </a:r>
            <a:r>
              <a:rPr lang="en-US" sz="1800" b="1" dirty="0" err="1">
                <a:latin typeface="Arial"/>
                <a:cs typeface="Arial"/>
              </a:rPr>
              <a:t>ovat</a:t>
            </a:r>
            <a:r>
              <a:rPr lang="en-US" sz="1800" b="1" dirty="0">
                <a:latin typeface="Arial"/>
                <a:cs typeface="Arial"/>
              </a:rPr>
              <a:t> </a:t>
            </a:r>
            <a:r>
              <a:rPr lang="en-US" sz="1800" b="1" dirty="0" err="1">
                <a:latin typeface="Arial"/>
                <a:cs typeface="Arial"/>
              </a:rPr>
              <a:t>mukana</a:t>
            </a:r>
            <a:endParaRPr lang="en-US" sz="1800" b="1" dirty="0">
              <a:latin typeface="Arial"/>
              <a:cs typeface="Arial"/>
            </a:endParaRPr>
          </a:p>
          <a:p>
            <a:pPr marL="0" indent="0">
              <a:spcBef>
                <a:spcPts val="0"/>
              </a:spcBef>
              <a:spcAft>
                <a:spcPts val="100"/>
              </a:spcAft>
              <a:buNone/>
            </a:pPr>
            <a:endParaRPr lang="en-US" sz="1800" b="1" dirty="0">
              <a:latin typeface="Arial"/>
              <a:cs typeface="Arial"/>
            </a:endParaRPr>
          </a:p>
          <a:p>
            <a:pPr>
              <a:spcBef>
                <a:spcPts val="0"/>
              </a:spcBef>
              <a:spcAft>
                <a:spcPts val="100"/>
              </a:spcAft>
              <a:buClr>
                <a:srgbClr val="00B050"/>
              </a:buClr>
              <a:buSzPct val="150000"/>
              <a:buFont typeface="Wingdings" panose="05000000000000000000" pitchFamily="2" charset="2"/>
              <a:buChar char="ü"/>
            </a:pPr>
            <a:r>
              <a:rPr lang="en-US" sz="1800" dirty="0" err="1">
                <a:latin typeface="Arial"/>
                <a:cs typeface="Arial"/>
              </a:rPr>
              <a:t>Ystävätoiminta</a:t>
            </a:r>
            <a:endParaRPr lang="en-US" sz="1800" dirty="0">
              <a:latin typeface="Arial"/>
              <a:cs typeface="Arial"/>
            </a:endParaRPr>
          </a:p>
          <a:p>
            <a:pPr>
              <a:spcBef>
                <a:spcPts val="0"/>
              </a:spcBef>
              <a:spcAft>
                <a:spcPts val="100"/>
              </a:spcAft>
              <a:buClr>
                <a:srgbClr val="00B050"/>
              </a:buClr>
              <a:buSzPct val="150000"/>
              <a:buFont typeface="Wingdings" panose="05000000000000000000" pitchFamily="2" charset="2"/>
              <a:buChar char="ü"/>
            </a:pPr>
            <a:r>
              <a:rPr lang="en-US" sz="1800" dirty="0" err="1">
                <a:latin typeface="Arial"/>
                <a:cs typeface="Arial"/>
              </a:rPr>
              <a:t>Kohtaamispaikat</a:t>
            </a:r>
            <a:endParaRPr lang="en-US" sz="1800" dirty="0">
              <a:latin typeface="Arial"/>
              <a:cs typeface="Arial"/>
            </a:endParaRPr>
          </a:p>
          <a:p>
            <a:pPr>
              <a:spcBef>
                <a:spcPts val="0"/>
              </a:spcBef>
              <a:spcAft>
                <a:spcPts val="100"/>
              </a:spcAft>
              <a:buClr>
                <a:srgbClr val="00B050"/>
              </a:buClr>
              <a:buSzPct val="150000"/>
              <a:buFont typeface="Wingdings" panose="05000000000000000000" pitchFamily="2" charset="2"/>
              <a:buChar char="ü"/>
            </a:pPr>
            <a:r>
              <a:rPr lang="en-US" sz="1800" dirty="0" err="1">
                <a:latin typeface="Arial"/>
                <a:cs typeface="Arial"/>
              </a:rPr>
              <a:t>Terveyspisteet</a:t>
            </a:r>
            <a:endParaRPr lang="en-US" sz="1800" dirty="0">
              <a:latin typeface="Arial"/>
              <a:cs typeface="Arial"/>
            </a:endParaRPr>
          </a:p>
          <a:p>
            <a:pPr>
              <a:spcBef>
                <a:spcPts val="0"/>
              </a:spcBef>
              <a:spcAft>
                <a:spcPts val="100"/>
              </a:spcAft>
              <a:buClr>
                <a:srgbClr val="00B050"/>
              </a:buClr>
              <a:buSzPct val="150000"/>
              <a:buFont typeface="Wingdings" panose="05000000000000000000" pitchFamily="2" charset="2"/>
              <a:buChar char="ü"/>
            </a:pPr>
            <a:r>
              <a:rPr lang="en-US" sz="1800" dirty="0" err="1">
                <a:latin typeface="Arial"/>
                <a:cs typeface="Arial"/>
              </a:rPr>
              <a:t>Ruoka-apu</a:t>
            </a:r>
            <a:endParaRPr lang="en-US" sz="1800" dirty="0">
              <a:latin typeface="Arial"/>
              <a:cs typeface="Arial"/>
            </a:endParaRPr>
          </a:p>
          <a:p>
            <a:pPr>
              <a:spcBef>
                <a:spcPts val="0"/>
              </a:spcBef>
              <a:spcAft>
                <a:spcPts val="100"/>
              </a:spcAft>
              <a:buClr>
                <a:srgbClr val="00B050"/>
              </a:buClr>
              <a:buSzPct val="150000"/>
              <a:buFont typeface="Wingdings" panose="05000000000000000000" pitchFamily="2" charset="2"/>
              <a:buChar char="ü"/>
            </a:pPr>
            <a:r>
              <a:rPr lang="en-US" sz="1800" dirty="0" err="1">
                <a:latin typeface="Arial"/>
                <a:cs typeface="Arial"/>
              </a:rPr>
              <a:t>Lapset</a:t>
            </a:r>
            <a:r>
              <a:rPr lang="en-US" sz="1800" dirty="0">
                <a:latin typeface="Arial"/>
                <a:cs typeface="Arial"/>
              </a:rPr>
              <a:t> ja </a:t>
            </a:r>
            <a:r>
              <a:rPr lang="en-US" sz="1800" dirty="0" err="1">
                <a:latin typeface="Arial"/>
                <a:cs typeface="Arial"/>
              </a:rPr>
              <a:t>nuoret</a:t>
            </a:r>
            <a:endParaRPr lang="en-US" sz="1800" dirty="0">
              <a:latin typeface="Arial"/>
              <a:cs typeface="Arial"/>
            </a:endParaRPr>
          </a:p>
          <a:p>
            <a:pPr>
              <a:spcBef>
                <a:spcPts val="0"/>
              </a:spcBef>
              <a:spcAft>
                <a:spcPts val="100"/>
              </a:spcAft>
              <a:buClr>
                <a:srgbClr val="00B050"/>
              </a:buClr>
              <a:buSzPct val="150000"/>
              <a:buFont typeface="Wingdings" panose="05000000000000000000" pitchFamily="2" charset="2"/>
              <a:buChar char="ü"/>
            </a:pPr>
            <a:r>
              <a:rPr lang="en-US" sz="1800" dirty="0" err="1">
                <a:latin typeface="Arial"/>
                <a:cs typeface="Arial"/>
              </a:rPr>
              <a:t>Maahanmuuttotyö</a:t>
            </a:r>
            <a:endParaRPr lang="en-US" sz="1800" dirty="0">
              <a:latin typeface="Arial"/>
              <a:cs typeface="Arial"/>
            </a:endParaRPr>
          </a:p>
        </p:txBody>
      </p:sp>
      <p:sp>
        <p:nvSpPr>
          <p:cNvPr id="16" name="Tekstin paikkamerkki 15">
            <a:extLst>
              <a:ext uri="{FF2B5EF4-FFF2-40B4-BE49-F238E27FC236}">
                <a16:creationId xmlns:a16="http://schemas.microsoft.com/office/drawing/2014/main" id="{45FA768F-C770-80B4-D407-E404FD2700A7}"/>
              </a:ext>
            </a:extLst>
          </p:cNvPr>
          <p:cNvSpPr>
            <a:spLocks noGrp="1"/>
          </p:cNvSpPr>
          <p:nvPr>
            <p:ph type="body" idx="4294967295"/>
          </p:nvPr>
        </p:nvSpPr>
        <p:spPr>
          <a:xfrm>
            <a:off x="8055098" y="4021409"/>
            <a:ext cx="3360486" cy="3185583"/>
          </a:xfrm>
        </p:spPr>
        <p:txBody>
          <a:bodyPr/>
          <a:lstStyle/>
          <a:p>
            <a:pPr marL="0" indent="0">
              <a:spcBef>
                <a:spcPts val="0"/>
              </a:spcBef>
              <a:buNone/>
            </a:pPr>
            <a:r>
              <a:rPr lang="en-US" sz="1800" b="1" kern="0" dirty="0" err="1">
                <a:latin typeface="Arial"/>
                <a:cs typeface="Arial"/>
              </a:rPr>
              <a:t>Luottamusta</a:t>
            </a:r>
            <a:r>
              <a:rPr lang="en-US" sz="1800" b="1" kern="0" dirty="0">
                <a:latin typeface="Arial"/>
                <a:cs typeface="Arial"/>
              </a:rPr>
              <a:t> ja </a:t>
            </a:r>
            <a:r>
              <a:rPr lang="en-US" sz="1800" b="1" kern="0" dirty="0" err="1">
                <a:latin typeface="Arial"/>
                <a:cs typeface="Arial"/>
              </a:rPr>
              <a:t>vastuullisuutta</a:t>
            </a:r>
            <a:r>
              <a:rPr lang="en-US" sz="1800" b="1" kern="0" dirty="0">
                <a:latin typeface="Arial"/>
                <a:cs typeface="Arial"/>
              </a:rPr>
              <a:t> </a:t>
            </a:r>
            <a:r>
              <a:rPr lang="en-US" sz="1800" b="1" kern="0" dirty="0" err="1">
                <a:latin typeface="Arial"/>
                <a:cs typeface="Arial"/>
              </a:rPr>
              <a:t>rakentava</a:t>
            </a:r>
            <a:r>
              <a:rPr lang="en-US" sz="1800" b="1" kern="0" dirty="0">
                <a:latin typeface="Arial"/>
                <a:cs typeface="Arial"/>
              </a:rPr>
              <a:t> </a:t>
            </a:r>
            <a:r>
              <a:rPr lang="en-US" sz="1800" b="1" kern="0" dirty="0" err="1">
                <a:latin typeface="Arial"/>
                <a:cs typeface="Arial"/>
              </a:rPr>
              <a:t>yhteiskunta</a:t>
            </a:r>
            <a:endParaRPr lang="en-US" sz="1800" b="1" kern="0" dirty="0">
              <a:latin typeface="Arial"/>
              <a:cs typeface="Arial"/>
            </a:endParaRPr>
          </a:p>
          <a:p>
            <a:pPr marL="0" indent="0">
              <a:spcBef>
                <a:spcPts val="0"/>
              </a:spcBef>
              <a:buNone/>
            </a:pPr>
            <a:endParaRPr lang="en-US" sz="1800" b="1" kern="0" dirty="0">
              <a:latin typeface="Arial"/>
              <a:cs typeface="Arial"/>
            </a:endParaRPr>
          </a:p>
          <a:p>
            <a:pPr>
              <a:spcBef>
                <a:spcPts val="0"/>
              </a:spcBef>
              <a:spcAft>
                <a:spcPts val="100"/>
              </a:spcAft>
              <a:buClr>
                <a:srgbClr val="00B050"/>
              </a:buClr>
              <a:buSzPct val="150000"/>
              <a:buFont typeface="Wingdings" panose="05000000000000000000" pitchFamily="2" charset="2"/>
              <a:buChar char="ü"/>
            </a:pPr>
            <a:r>
              <a:rPr lang="en-US" sz="1800" dirty="0" err="1">
                <a:latin typeface="Arial"/>
                <a:cs typeface="Arial"/>
              </a:rPr>
              <a:t>Vaikuttaminen</a:t>
            </a:r>
            <a:r>
              <a:rPr lang="en-US" sz="1800" dirty="0">
                <a:latin typeface="Arial"/>
                <a:cs typeface="Arial"/>
              </a:rPr>
              <a:t> ja </a:t>
            </a:r>
            <a:r>
              <a:rPr lang="en-US" sz="1800" dirty="0" err="1">
                <a:latin typeface="Arial"/>
                <a:cs typeface="Arial"/>
              </a:rPr>
              <a:t>kampanjat</a:t>
            </a:r>
            <a:endParaRPr lang="en-US" sz="1800" dirty="0">
              <a:latin typeface="Arial"/>
              <a:cs typeface="Arial"/>
            </a:endParaRPr>
          </a:p>
          <a:p>
            <a:pPr>
              <a:spcBef>
                <a:spcPts val="0"/>
              </a:spcBef>
              <a:spcAft>
                <a:spcPts val="100"/>
              </a:spcAft>
              <a:buClr>
                <a:srgbClr val="00B050"/>
              </a:buClr>
              <a:buSzPct val="150000"/>
              <a:buFont typeface="Wingdings" panose="05000000000000000000" pitchFamily="2" charset="2"/>
              <a:buChar char="ü"/>
            </a:pPr>
            <a:r>
              <a:rPr lang="en-US" sz="1800" dirty="0" err="1">
                <a:latin typeface="Arial"/>
                <a:cs typeface="Arial"/>
              </a:rPr>
              <a:t>Humanitaarinen</a:t>
            </a:r>
            <a:r>
              <a:rPr lang="en-US" sz="1800" dirty="0">
                <a:latin typeface="Arial"/>
                <a:cs typeface="Arial"/>
              </a:rPr>
              <a:t> </a:t>
            </a:r>
            <a:r>
              <a:rPr lang="en-US" sz="1800" dirty="0" err="1">
                <a:latin typeface="Arial"/>
                <a:cs typeface="Arial"/>
              </a:rPr>
              <a:t>oikeus</a:t>
            </a:r>
            <a:endParaRPr lang="en-US" sz="1800" dirty="0">
              <a:latin typeface="Arial"/>
              <a:cs typeface="Arial"/>
            </a:endParaRPr>
          </a:p>
          <a:p>
            <a:pPr>
              <a:spcBef>
                <a:spcPts val="0"/>
              </a:spcBef>
              <a:spcAft>
                <a:spcPts val="100"/>
              </a:spcAft>
              <a:buClr>
                <a:srgbClr val="00B050"/>
              </a:buClr>
              <a:buSzPct val="150000"/>
              <a:buFont typeface="Wingdings" panose="05000000000000000000" pitchFamily="2" charset="2"/>
              <a:buChar char="ü"/>
            </a:pPr>
            <a:r>
              <a:rPr lang="en-US" sz="1800" dirty="0" err="1">
                <a:latin typeface="Arial"/>
                <a:cs typeface="Arial"/>
              </a:rPr>
              <a:t>Rasismin</a:t>
            </a:r>
            <a:r>
              <a:rPr lang="en-US" sz="1800" dirty="0">
                <a:latin typeface="Arial"/>
                <a:cs typeface="Arial"/>
              </a:rPr>
              <a:t> </a:t>
            </a:r>
            <a:r>
              <a:rPr lang="en-US" sz="1800" dirty="0" err="1">
                <a:latin typeface="Arial"/>
                <a:cs typeface="Arial"/>
              </a:rPr>
              <a:t>vastainen</a:t>
            </a:r>
            <a:r>
              <a:rPr lang="en-US" sz="1800" dirty="0">
                <a:latin typeface="Arial"/>
                <a:cs typeface="Arial"/>
              </a:rPr>
              <a:t> </a:t>
            </a:r>
            <a:r>
              <a:rPr lang="en-US" sz="1800" dirty="0" err="1">
                <a:latin typeface="Arial"/>
                <a:cs typeface="Arial"/>
              </a:rPr>
              <a:t>työ</a:t>
            </a:r>
            <a:endParaRPr lang="en-US" sz="1800" dirty="0">
              <a:latin typeface="Arial"/>
              <a:cs typeface="Arial"/>
            </a:endParaRPr>
          </a:p>
          <a:p>
            <a:pPr marL="0" indent="0">
              <a:spcBef>
                <a:spcPts val="0"/>
              </a:spcBef>
              <a:buNone/>
            </a:pPr>
            <a:endParaRPr lang="en-GB" sz="1800" dirty="0"/>
          </a:p>
        </p:txBody>
      </p:sp>
      <p:pic>
        <p:nvPicPr>
          <p:cNvPr id="20" name="Kuva 19" descr="Kuva, joka sisältää kohteen vaate, jalkineet, Ihmisen kasvot, henkilö&#10;&#10;Kuvaus luotu automaattisesti">
            <a:extLst>
              <a:ext uri="{FF2B5EF4-FFF2-40B4-BE49-F238E27FC236}">
                <a16:creationId xmlns:a16="http://schemas.microsoft.com/office/drawing/2014/main" id="{B88D0DF2-D97A-C544-8C59-2CF7CF467DE2}"/>
              </a:ext>
            </a:extLst>
          </p:cNvPr>
          <p:cNvPicPr>
            <a:picLocks noChangeAspect="1"/>
          </p:cNvPicPr>
          <p:nvPr/>
        </p:nvPicPr>
        <p:blipFill>
          <a:blip r:embed="rId3"/>
          <a:stretch>
            <a:fillRect/>
          </a:stretch>
        </p:blipFill>
        <p:spPr>
          <a:xfrm>
            <a:off x="3948976" y="3752603"/>
            <a:ext cx="3158099" cy="2502363"/>
          </a:xfrm>
          <a:prstGeom prst="rect">
            <a:avLst/>
          </a:prstGeom>
        </p:spPr>
      </p:pic>
      <p:pic>
        <p:nvPicPr>
          <p:cNvPr id="29" name="Kuva 28" descr="Kuva, joka sisältää kohteen vaate, mies, animaatio, jalkineet&#10;&#10;Kuvaus luotu automaattisesti">
            <a:extLst>
              <a:ext uri="{FF2B5EF4-FFF2-40B4-BE49-F238E27FC236}">
                <a16:creationId xmlns:a16="http://schemas.microsoft.com/office/drawing/2014/main" id="{C17AA255-D841-C195-1366-FBCA5283DD12}"/>
              </a:ext>
            </a:extLst>
          </p:cNvPr>
          <p:cNvPicPr>
            <a:picLocks noChangeAspect="1"/>
          </p:cNvPicPr>
          <p:nvPr/>
        </p:nvPicPr>
        <p:blipFill>
          <a:blip r:embed="rId4"/>
          <a:stretch>
            <a:fillRect/>
          </a:stretch>
        </p:blipFill>
        <p:spPr>
          <a:xfrm>
            <a:off x="7894797" y="599114"/>
            <a:ext cx="3562351" cy="3096137"/>
          </a:xfrm>
          <a:prstGeom prst="rect">
            <a:avLst/>
          </a:prstGeom>
        </p:spPr>
      </p:pic>
      <p:pic>
        <p:nvPicPr>
          <p:cNvPr id="31" name="Kuva 30" descr="Kuva, joka sisältää kohteen vaate, animaatio, henkilö, piirros&#10;&#10;Kuvaus luotu automaattisesti">
            <a:extLst>
              <a:ext uri="{FF2B5EF4-FFF2-40B4-BE49-F238E27FC236}">
                <a16:creationId xmlns:a16="http://schemas.microsoft.com/office/drawing/2014/main" id="{DCA8F25F-E289-3D38-1F5E-C096E71D4773}"/>
              </a:ext>
            </a:extLst>
          </p:cNvPr>
          <p:cNvPicPr>
            <a:picLocks noChangeAspect="1"/>
          </p:cNvPicPr>
          <p:nvPr/>
        </p:nvPicPr>
        <p:blipFill>
          <a:blip r:embed="rId5"/>
          <a:stretch>
            <a:fillRect/>
          </a:stretch>
        </p:blipFill>
        <p:spPr>
          <a:xfrm>
            <a:off x="558185" y="367545"/>
            <a:ext cx="2715885" cy="3733142"/>
          </a:xfrm>
          <a:prstGeom prst="rect">
            <a:avLst/>
          </a:prstGeom>
        </p:spPr>
      </p:pic>
    </p:spTree>
    <p:extLst>
      <p:ext uri="{BB962C8B-B14F-4D97-AF65-F5344CB8AC3E}">
        <p14:creationId xmlns:p14="http://schemas.microsoft.com/office/powerpoint/2010/main" val="1841278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descr="Kuva, joka sisältää kohteen vaate, Ihmisen kasvot, animaatio, piirros&#10;&#10;Kuvaus luotu automaattisesti">
            <a:extLst>
              <a:ext uri="{FF2B5EF4-FFF2-40B4-BE49-F238E27FC236}">
                <a16:creationId xmlns:a16="http://schemas.microsoft.com/office/drawing/2014/main" id="{730BB0D4-1288-B9D7-170E-E48BA1FBA673}"/>
              </a:ext>
            </a:extLst>
          </p:cNvPr>
          <p:cNvPicPr>
            <a:picLocks noChangeAspect="1"/>
          </p:cNvPicPr>
          <p:nvPr/>
        </p:nvPicPr>
        <p:blipFill>
          <a:blip r:embed="rId3"/>
          <a:stretch>
            <a:fillRect/>
          </a:stretch>
        </p:blipFill>
        <p:spPr>
          <a:xfrm>
            <a:off x="9213201" y="2175431"/>
            <a:ext cx="2180108" cy="4087991"/>
          </a:xfrm>
          <a:prstGeom prst="rect">
            <a:avLst/>
          </a:prstGeom>
        </p:spPr>
      </p:pic>
      <p:sp>
        <p:nvSpPr>
          <p:cNvPr id="3" name="Tekstin paikkamerkki 2">
            <a:extLst>
              <a:ext uri="{FF2B5EF4-FFF2-40B4-BE49-F238E27FC236}">
                <a16:creationId xmlns:a16="http://schemas.microsoft.com/office/drawing/2014/main" id="{BE80B46A-37B6-3EB8-A0AB-005561F0E81F}"/>
              </a:ext>
            </a:extLst>
          </p:cNvPr>
          <p:cNvSpPr>
            <a:spLocks noGrp="1"/>
          </p:cNvSpPr>
          <p:nvPr>
            <p:ph type="body" idx="1"/>
          </p:nvPr>
        </p:nvSpPr>
        <p:spPr/>
        <p:txBody>
          <a:bodyPr/>
          <a:lstStyle/>
          <a:p>
            <a:pPr marL="457200" lvl="1" indent="0">
              <a:buNone/>
            </a:pPr>
            <a:endParaRPr lang="fi-FI"/>
          </a:p>
          <a:p>
            <a:br>
              <a:rPr lang="fi-FI"/>
            </a:br>
            <a:endParaRPr lang="fi-FI"/>
          </a:p>
        </p:txBody>
      </p:sp>
      <p:sp>
        <p:nvSpPr>
          <p:cNvPr id="2" name="Otsikko 1">
            <a:extLst>
              <a:ext uri="{FF2B5EF4-FFF2-40B4-BE49-F238E27FC236}">
                <a16:creationId xmlns:a16="http://schemas.microsoft.com/office/drawing/2014/main" id="{6A2D4E56-7FD3-0C21-3960-C2C62018679A}"/>
              </a:ext>
            </a:extLst>
          </p:cNvPr>
          <p:cNvSpPr>
            <a:spLocks noGrp="1"/>
          </p:cNvSpPr>
          <p:nvPr>
            <p:ph type="title" idx="4294967295"/>
          </p:nvPr>
        </p:nvSpPr>
        <p:spPr>
          <a:xfrm>
            <a:off x="474133" y="679453"/>
            <a:ext cx="10515600" cy="781050"/>
          </a:xfrm>
        </p:spPr>
        <p:txBody>
          <a:bodyPr>
            <a:normAutofit fontScale="90000"/>
          </a:bodyPr>
          <a:lstStyle/>
          <a:p>
            <a:r>
              <a:rPr lang="fi-FI" dirty="0">
                <a:latin typeface="Arial"/>
                <a:cs typeface="Arial"/>
              </a:rPr>
              <a:t>Painopisteet Hämeen piirissä 2026</a:t>
            </a:r>
            <a:br>
              <a:rPr lang="fi-FI" dirty="0"/>
            </a:br>
            <a:endParaRPr lang="en-GB" dirty="0"/>
          </a:p>
        </p:txBody>
      </p:sp>
      <p:pic>
        <p:nvPicPr>
          <p:cNvPr id="10" name="Kuva 9" descr="Kuva, joka sisältää kohteen teksti, animaatio, vaate, henkilö&#10;&#10;Kuvaus luotu automaattisesti">
            <a:extLst>
              <a:ext uri="{FF2B5EF4-FFF2-40B4-BE49-F238E27FC236}">
                <a16:creationId xmlns:a16="http://schemas.microsoft.com/office/drawing/2014/main" id="{A4640E1A-2A50-832D-4F6D-5CDF7858A2B2}"/>
              </a:ext>
            </a:extLst>
          </p:cNvPr>
          <p:cNvPicPr>
            <a:picLocks noChangeAspect="1"/>
          </p:cNvPicPr>
          <p:nvPr/>
        </p:nvPicPr>
        <p:blipFill>
          <a:blip r:embed="rId4"/>
          <a:stretch>
            <a:fillRect/>
          </a:stretch>
        </p:blipFill>
        <p:spPr>
          <a:xfrm>
            <a:off x="597403" y="1460503"/>
            <a:ext cx="1592249" cy="3493831"/>
          </a:xfrm>
          <a:prstGeom prst="rect">
            <a:avLst/>
          </a:prstGeom>
        </p:spPr>
      </p:pic>
      <p:sp>
        <p:nvSpPr>
          <p:cNvPr id="6" name="Tekstiruutu 5">
            <a:extLst>
              <a:ext uri="{FF2B5EF4-FFF2-40B4-BE49-F238E27FC236}">
                <a16:creationId xmlns:a16="http://schemas.microsoft.com/office/drawing/2014/main" id="{937CEDF7-5AC7-1890-6C4D-D1AACAE40E6D}"/>
              </a:ext>
            </a:extLst>
          </p:cNvPr>
          <p:cNvSpPr txBox="1"/>
          <p:nvPr/>
        </p:nvSpPr>
        <p:spPr>
          <a:xfrm>
            <a:off x="2198470" y="1739107"/>
            <a:ext cx="6977760" cy="4524315"/>
          </a:xfrm>
          <a:prstGeom prst="rect">
            <a:avLst/>
          </a:prstGeom>
          <a:noFill/>
        </p:spPr>
        <p:txBody>
          <a:bodyPr wrap="square" lIns="91440" tIns="45720" rIns="91440" bIns="45720" anchor="t">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000000"/>
                </a:solidFill>
                <a:effectLst/>
                <a:uLnTx/>
                <a:uFillTx/>
                <a:latin typeface="Arial" panose="020B0604020202020204"/>
                <a:ea typeface="+mn-lt"/>
                <a:cs typeface="Times New Roman" panose="02020603050405020304"/>
              </a:rPr>
              <a:t>1. Moninaiset toimijat osastoissa</a:t>
            </a:r>
            <a:endParaRPr kumimoji="0" lang="fi-FI" sz="20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fi-FI" altLang="fi-FI" sz="1800" b="0" i="0" u="none" strike="noStrike" kern="1200" cap="none" spc="0" normalizeH="0" baseline="0" noProof="0" dirty="0">
                <a:ln>
                  <a:noFill/>
                </a:ln>
                <a:solidFill>
                  <a:srgbClr val="000000"/>
                </a:solidFill>
                <a:effectLst/>
                <a:uLnTx/>
                <a:uFillTx/>
                <a:latin typeface="Arial" panose="020B0604020202020204"/>
                <a:ea typeface="+mn-ea"/>
                <a:cs typeface="+mn-cs"/>
              </a:rPr>
              <a:t>Tavoitetaan nuoria paremmin ja otetaan heidät mukaan toiminnan suunnitteluun ja </a:t>
            </a:r>
            <a:r>
              <a:rPr lang="fi-FI" altLang="fi-FI" dirty="0" err="1">
                <a:solidFill>
                  <a:srgbClr val="000000"/>
                </a:solidFill>
                <a:latin typeface="Arial" panose="020B0604020202020204"/>
              </a:rPr>
              <a:t>tot</a:t>
            </a:r>
            <a:r>
              <a:rPr kumimoji="0" lang="fi-FI" altLang="fi-FI" sz="1800" b="0" i="0" u="none" strike="noStrike" kern="1200" cap="none" spc="0" normalizeH="0" baseline="0" noProof="0" dirty="0" err="1">
                <a:ln>
                  <a:noFill/>
                </a:ln>
                <a:solidFill>
                  <a:srgbClr val="000000"/>
                </a:solidFill>
                <a:effectLst/>
                <a:uLnTx/>
                <a:uFillTx/>
                <a:latin typeface="Arial" panose="020B0604020202020204"/>
                <a:ea typeface="+mn-ea"/>
                <a:cs typeface="+mn-cs"/>
              </a:rPr>
              <a:t>euttamiseen</a:t>
            </a:r>
            <a:r>
              <a:rPr kumimoji="0" lang="fi-FI" altLang="fi-FI" sz="1800" b="0"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srgbClr val="000000"/>
              </a:solidFill>
              <a:effectLst/>
              <a:uLnTx/>
              <a:uFillTx/>
              <a:latin typeface="Arial" panose="020B0604020202020204"/>
              <a:ea typeface="+mn-lt"/>
              <a:cs typeface="Times New Roman" panose="02020603050405020304"/>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000000"/>
                </a:solidFill>
                <a:effectLst/>
                <a:uLnTx/>
                <a:uFillTx/>
                <a:latin typeface="Arial" panose="020B0604020202020204"/>
                <a:ea typeface="+mn-lt"/>
                <a:cs typeface="Times New Roman" panose="02020603050405020304"/>
              </a:rPr>
              <a:t>2. Osastot valmiina auttamaan koko piirin alueella </a:t>
            </a:r>
            <a:endParaRPr kumimoji="0" lang="en-GB" sz="20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742950" lvl="1" indent="-285750" eaLnBrk="0" fontAlgn="base" hangingPunct="0">
              <a:spcBef>
                <a:spcPct val="0"/>
              </a:spcBef>
              <a:spcAft>
                <a:spcPct val="0"/>
              </a:spcAft>
              <a:buFont typeface="Wingdings" panose="05000000000000000000" pitchFamily="2" charset="2"/>
              <a:buChar char="§"/>
              <a:defRPr/>
            </a:pPr>
            <a:r>
              <a:rPr lang="fi-FI" dirty="0">
                <a:solidFill>
                  <a:srgbClr val="000000"/>
                </a:solidFill>
                <a:latin typeface="Arial" panose="020B0604020202020204"/>
              </a:rPr>
              <a:t>Tiivistetään osastojen välistä yhteistyötä, jotta apu saadaan liikkeelle nopeasti ja tehokkaasti koko alueella.</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000000"/>
                </a:solidFill>
                <a:effectLst/>
                <a:uLnTx/>
                <a:uFillTx/>
                <a:latin typeface="Arial" panose="020B0604020202020204"/>
                <a:ea typeface="+mn-lt"/>
                <a:cs typeface="Times New Roman" panose="02020603050405020304"/>
              </a:rPr>
              <a:t>3. Lisää vapaaehtoisia ja jäseniä </a:t>
            </a:r>
          </a:p>
          <a:p>
            <a:pPr marL="742950" lvl="1" indent="-285750" eaLnBrk="0" fontAlgn="base" hangingPunct="0">
              <a:spcBef>
                <a:spcPct val="0"/>
              </a:spcBef>
              <a:spcAft>
                <a:spcPct val="0"/>
              </a:spcAft>
              <a:buFont typeface="Wingdings" panose="05000000000000000000" pitchFamily="2" charset="2"/>
              <a:buChar char="§"/>
              <a:defRPr/>
            </a:pPr>
            <a:r>
              <a:rPr lang="fi-FI" dirty="0">
                <a:solidFill>
                  <a:srgbClr val="000000"/>
                </a:solidFill>
                <a:latin typeface="Arial" panose="020B0604020202020204"/>
              </a:rPr>
              <a:t>Tehostetaan nuorten jäsenten hankintaa </a:t>
            </a:r>
            <a:r>
              <a:rPr lang="fi-FI" dirty="0" err="1">
                <a:solidFill>
                  <a:srgbClr val="000000"/>
                </a:solidFill>
                <a:latin typeface="Arial" panose="020B0604020202020204"/>
              </a:rPr>
              <a:t>kymppikamppis</a:t>
            </a:r>
            <a:r>
              <a:rPr lang="fi-FI" dirty="0">
                <a:solidFill>
                  <a:srgbClr val="000000"/>
                </a:solidFill>
                <a:latin typeface="Arial" panose="020B0604020202020204"/>
              </a:rPr>
              <a:t> -kokeilulla</a:t>
            </a:r>
            <a:endParaRPr kumimoji="0" lang="fi-FI" sz="20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fi-FI"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Rectangle 2">
            <a:extLst>
              <a:ext uri="{FF2B5EF4-FFF2-40B4-BE49-F238E27FC236}">
                <a16:creationId xmlns:a16="http://schemas.microsoft.com/office/drawing/2014/main" id="{853B453F-F197-11C0-B702-D51FF300C598}"/>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altLang="fi-FI"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9276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D555210-925B-AB41-B528-EF0F97C08959}"/>
              </a:ext>
            </a:extLst>
          </p:cNvPr>
          <p:cNvSpPr>
            <a:spLocks noGrp="1"/>
          </p:cNvSpPr>
          <p:nvPr>
            <p:ph type="ctrTitle"/>
          </p:nvPr>
        </p:nvSpPr>
        <p:spPr>
          <a:xfrm>
            <a:off x="1524000" y="1781526"/>
            <a:ext cx="9144000" cy="2681191"/>
          </a:xfrm>
        </p:spPr>
        <p:txBody>
          <a:bodyPr vert="horz" lIns="91440" tIns="45720" rIns="91440" bIns="45720" rtlCol="0" anchor="ctr">
            <a:normAutofit fontScale="90000"/>
          </a:bodyPr>
          <a:lstStyle/>
          <a:p>
            <a:pPr>
              <a:lnSpc>
                <a:spcPct val="100000"/>
              </a:lnSpc>
            </a:pPr>
            <a:br>
              <a:rPr lang="fi-FI">
                <a:latin typeface="Arial"/>
                <a:cs typeface="Arial"/>
              </a:rPr>
            </a:br>
            <a:r>
              <a:rPr lang="fi-FI">
                <a:latin typeface="Arial"/>
                <a:cs typeface="Arial"/>
              </a:rPr>
              <a:t>Päätavoite 1</a:t>
            </a:r>
            <a:br>
              <a:rPr lang="fi-FI">
                <a:latin typeface="Arial"/>
                <a:cs typeface="Arial"/>
              </a:rPr>
            </a:br>
            <a:r>
              <a:rPr lang="fi-FI">
                <a:latin typeface="Arial"/>
                <a:cs typeface="Arial"/>
              </a:rPr>
              <a:t>Apu löytyy läheltä</a:t>
            </a:r>
            <a:br>
              <a:rPr lang="fi-FI">
                <a:latin typeface="Arial"/>
                <a:cs typeface="Arial"/>
              </a:rPr>
            </a:br>
            <a:r>
              <a:rPr kumimoji="0" lang="en-GB" sz="2000" b="0" i="0" u="none" strike="noStrike" kern="1200" cap="none" spc="0" normalizeH="0" baseline="0" noProof="0" err="1">
                <a:ln>
                  <a:noFill/>
                </a:ln>
                <a:solidFill>
                  <a:srgbClr val="FFFFFF"/>
                </a:solidFill>
                <a:effectLst/>
                <a:uLnTx/>
                <a:uFillTx/>
                <a:latin typeface="Arial" panose="020B0604020202020204" pitchFamily="34" charset="0"/>
                <a:ea typeface="+mj-ea"/>
                <a:cs typeface="Arial" panose="020B0604020202020204" pitchFamily="34" charset="0"/>
              </a:rPr>
              <a:t>Toimintalinjaus</a:t>
            </a:r>
            <a: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 2024-2026, s. 4</a:t>
            </a:r>
            <a:endParaRPr lang="fi-FI">
              <a:latin typeface="Arial"/>
              <a:cs typeface="Arial"/>
            </a:endParaRPr>
          </a:p>
        </p:txBody>
      </p:sp>
    </p:spTree>
    <p:extLst>
      <p:ext uri="{BB962C8B-B14F-4D97-AF65-F5344CB8AC3E}">
        <p14:creationId xmlns:p14="http://schemas.microsoft.com/office/powerpoint/2010/main" val="3067009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F1A20C-8E74-9596-0806-64BFB8149D28}"/>
              </a:ext>
            </a:extLst>
          </p:cNvPr>
          <p:cNvSpPr>
            <a:spLocks noGrp="1"/>
          </p:cNvSpPr>
          <p:nvPr>
            <p:ph type="body" sz="quarter" idx="11"/>
          </p:nvPr>
        </p:nvSpPr>
        <p:spPr>
          <a:xfrm>
            <a:off x="838200" y="1722639"/>
            <a:ext cx="8656276" cy="4801516"/>
          </a:xfrm>
        </p:spPr>
        <p:txBody>
          <a:bodyPr vert="horz" lIns="91440" tIns="45720" rIns="91440" bIns="45720" rtlCol="0" anchor="t">
            <a:noAutofit/>
          </a:bodyPr>
          <a:lstStyle/>
          <a:p>
            <a:pPr marL="252095">
              <a:spcAft>
                <a:spcPts val="800"/>
              </a:spcAft>
            </a:pPr>
            <a:r>
              <a:rPr lang="fi-FI" b="1" kern="100">
                <a:effectLst/>
                <a:latin typeface="Arial" panose="020B0604020202020204" pitchFamily="34" charset="0"/>
                <a:ea typeface="Yu Mincho" panose="02020400000000000000" pitchFamily="18" charset="-128"/>
              </a:rPr>
              <a:t>Parannamme varautumista</a:t>
            </a:r>
            <a:endParaRPr lang="fi-FI" kern="100">
              <a:effectLst/>
              <a:latin typeface="Arial" panose="020B0604020202020204" pitchFamily="34" charset="0"/>
              <a:ea typeface="Yu Mincho" panose="02020400000000000000" pitchFamily="18" charset="-128"/>
            </a:endParaRPr>
          </a:p>
          <a:p>
            <a:pPr marL="252095">
              <a:spcAft>
                <a:spcPts val="800"/>
              </a:spcAft>
            </a:pPr>
            <a:r>
              <a:rPr lang="fi-FI" kern="100">
                <a:effectLst/>
                <a:latin typeface="Arial" panose="020B0604020202020204" pitchFamily="34" charset="0"/>
                <a:ea typeface="Yu Mincho" panose="02020400000000000000" pitchFamily="18" charset="-128"/>
              </a:rPr>
              <a:t>Parannamme edelleen Punaisen Ristin valmiutta ja varaudumme erilaisiin häiriötilanteisiin.</a:t>
            </a:r>
          </a:p>
          <a:p>
            <a:pPr marL="252095">
              <a:spcAft>
                <a:spcPts val="800"/>
              </a:spcAft>
            </a:pPr>
            <a:r>
              <a:rPr lang="fi-FI" kern="100">
                <a:effectLst/>
                <a:latin typeface="Arial" panose="020B0604020202020204" pitchFamily="34" charset="0"/>
                <a:ea typeface="Yu Mincho" panose="02020400000000000000" pitchFamily="18" charset="-128"/>
              </a:rPr>
              <a:t> Auttamisvalmiuden varmistamiseksi tuemme alueemme osastoja ja vapaaehtoisia sekä huolehdimme viranomaisten kanssa tehtävän yhteistyön sujuvuudesta ja sopimuksellisuudesta.</a:t>
            </a:r>
          </a:p>
          <a:p>
            <a:pPr marL="252095">
              <a:spcAft>
                <a:spcPts val="800"/>
              </a:spcAft>
            </a:pPr>
            <a:r>
              <a:rPr lang="fi-FI" kern="100">
                <a:effectLst/>
                <a:latin typeface="Arial"/>
                <a:ea typeface="Yu Mincho"/>
                <a:cs typeface="Arial"/>
              </a:rPr>
              <a:t>Vahvistamme edelleen rooliamme maakunnallisessa valmiustoiminnassa ja järjestöyhteistyössä.</a:t>
            </a:r>
            <a:r>
              <a:rPr lang="fi-FI" b="1" kern="100">
                <a:effectLst/>
                <a:latin typeface="Arial"/>
                <a:ea typeface="Yu Mincho"/>
                <a:cs typeface="Arial"/>
              </a:rPr>
              <a:t> </a:t>
            </a:r>
            <a:endParaRPr lang="fi-FI" kern="100">
              <a:effectLst/>
              <a:latin typeface="Arial"/>
              <a:ea typeface="Yu Mincho"/>
              <a:cs typeface="Arial"/>
            </a:endParaRPr>
          </a:p>
          <a:p>
            <a:endParaRPr lang="en-US"/>
          </a:p>
        </p:txBody>
      </p:sp>
      <p:pic>
        <p:nvPicPr>
          <p:cNvPr id="4" name="Kuva 3" descr="Kuva, joka sisältää kohteen vaate, animaatio, henkilö, piirros&#10;&#10;Kuvaus luotu automaattisesti">
            <a:extLst>
              <a:ext uri="{FF2B5EF4-FFF2-40B4-BE49-F238E27FC236}">
                <a16:creationId xmlns:a16="http://schemas.microsoft.com/office/drawing/2014/main" id="{98DCB1B8-4A95-CD30-98E4-83F91582B198}"/>
              </a:ext>
            </a:extLst>
          </p:cNvPr>
          <p:cNvPicPr>
            <a:picLocks noChangeAspect="1"/>
          </p:cNvPicPr>
          <p:nvPr/>
        </p:nvPicPr>
        <p:blipFill>
          <a:blip r:embed="rId2"/>
          <a:stretch>
            <a:fillRect/>
          </a:stretch>
        </p:blipFill>
        <p:spPr>
          <a:xfrm>
            <a:off x="9485725" y="338016"/>
            <a:ext cx="2491785" cy="3503226"/>
          </a:xfrm>
          <a:prstGeom prst="rect">
            <a:avLst/>
          </a:prstGeom>
        </p:spPr>
      </p:pic>
      <p:sp>
        <p:nvSpPr>
          <p:cNvPr id="5" name="Tekstiruutu 4">
            <a:extLst>
              <a:ext uri="{FF2B5EF4-FFF2-40B4-BE49-F238E27FC236}">
                <a16:creationId xmlns:a16="http://schemas.microsoft.com/office/drawing/2014/main" id="{FAC159A5-24C5-7294-E3E0-A6A431012C5F}"/>
              </a:ext>
            </a:extLst>
          </p:cNvPr>
          <p:cNvSpPr txBox="1"/>
          <p:nvPr/>
        </p:nvSpPr>
        <p:spPr>
          <a:xfrm>
            <a:off x="9818429" y="4121151"/>
            <a:ext cx="2159000" cy="646331"/>
          </a:xfrm>
          <a:prstGeom prst="rect">
            <a:avLst/>
          </a:prstGeom>
          <a:noFill/>
        </p:spPr>
        <p:txBody>
          <a:bodyPr wrap="square">
            <a:spAutoFit/>
          </a:bodyPr>
          <a:lstStyle/>
          <a:p>
            <a:r>
              <a:rPr lang="en-GB" sz="1800" b="1"/>
              <a:t>PÄÄTAVOITE 1</a:t>
            </a:r>
          </a:p>
          <a:p>
            <a:r>
              <a:rPr lang="en-GB" sz="1800" b="1" err="1"/>
              <a:t>Apu</a:t>
            </a:r>
            <a:r>
              <a:rPr lang="en-GB" sz="1800" b="1"/>
              <a:t> </a:t>
            </a:r>
            <a:r>
              <a:rPr lang="en-GB" sz="1800" b="1" err="1"/>
              <a:t>löytyy</a:t>
            </a:r>
            <a:r>
              <a:rPr lang="en-GB" sz="1800" b="1"/>
              <a:t> </a:t>
            </a:r>
            <a:r>
              <a:rPr lang="en-GB" sz="1800" b="1" err="1"/>
              <a:t>läheltä</a:t>
            </a:r>
            <a:endParaRPr lang="en-GB" sz="1800" b="1"/>
          </a:p>
        </p:txBody>
      </p:sp>
      <p:sp>
        <p:nvSpPr>
          <p:cNvPr id="7" name="Otsikko 6">
            <a:extLst>
              <a:ext uri="{FF2B5EF4-FFF2-40B4-BE49-F238E27FC236}">
                <a16:creationId xmlns:a16="http://schemas.microsoft.com/office/drawing/2014/main" id="{E2D49DCC-362C-EBA7-F5B1-0F08F11CAF6A}"/>
              </a:ext>
            </a:extLst>
          </p:cNvPr>
          <p:cNvSpPr>
            <a:spLocks noGrp="1"/>
          </p:cNvSpPr>
          <p:nvPr>
            <p:ph type="title"/>
          </p:nvPr>
        </p:nvSpPr>
        <p:spPr>
          <a:xfrm>
            <a:off x="838200" y="528923"/>
            <a:ext cx="10515600" cy="781750"/>
          </a:xfrm>
        </p:spPr>
        <p:txBody>
          <a:bodyPr/>
          <a:lstStyle/>
          <a:p>
            <a:r>
              <a:rPr lang="en-GB" err="1"/>
              <a:t>Valmius</a:t>
            </a:r>
            <a:endParaRPr lang="en-GB"/>
          </a:p>
        </p:txBody>
      </p:sp>
    </p:spTree>
    <p:extLst>
      <p:ext uri="{BB962C8B-B14F-4D97-AF65-F5344CB8AC3E}">
        <p14:creationId xmlns:p14="http://schemas.microsoft.com/office/powerpoint/2010/main" val="2243918387"/>
      </p:ext>
    </p:extLst>
  </p:cSld>
  <p:clrMapOvr>
    <a:masterClrMapping/>
  </p:clrMapOvr>
</p:sld>
</file>

<file path=ppt/theme/theme1.xml><?xml version="1.0" encoding="utf-8"?>
<a:theme xmlns:a="http://schemas.openxmlformats.org/drawingml/2006/main" name="SPR">
  <a:themeElements>
    <a:clrScheme name="Custom 3">
      <a:dk1>
        <a:srgbClr val="000000"/>
      </a:dk1>
      <a:lt1>
        <a:srgbClr val="FFFFFF"/>
      </a:lt1>
      <a:dk2>
        <a:srgbClr val="C3DFF6"/>
      </a:dk2>
      <a:lt2>
        <a:srgbClr val="56A0D3"/>
      </a:lt2>
      <a:accent1>
        <a:srgbClr val="F00000"/>
      </a:accent1>
      <a:accent2>
        <a:srgbClr val="D7D7D7"/>
      </a:accent2>
      <a:accent3>
        <a:srgbClr val="9F9FA3"/>
      </a:accent3>
      <a:accent4>
        <a:srgbClr val="6D6E70"/>
      </a:accent4>
      <a:accent5>
        <a:srgbClr val="E2D7AC"/>
      </a:accent5>
      <a:accent6>
        <a:srgbClr val="566979"/>
      </a:accent6>
      <a:hlink>
        <a:srgbClr val="004B79"/>
      </a:hlink>
      <a:folHlink>
        <a:srgbClr val="7F181B"/>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PR">
  <a:themeElements>
    <a:clrScheme name="Custom 3">
      <a:dk1>
        <a:srgbClr val="000000"/>
      </a:dk1>
      <a:lt1>
        <a:srgbClr val="FFFFFF"/>
      </a:lt1>
      <a:dk2>
        <a:srgbClr val="C3DFF6"/>
      </a:dk2>
      <a:lt2>
        <a:srgbClr val="56A0D3"/>
      </a:lt2>
      <a:accent1>
        <a:srgbClr val="F00000"/>
      </a:accent1>
      <a:accent2>
        <a:srgbClr val="D7D7D7"/>
      </a:accent2>
      <a:accent3>
        <a:srgbClr val="9F9FA3"/>
      </a:accent3>
      <a:accent4>
        <a:srgbClr val="6D6E70"/>
      </a:accent4>
      <a:accent5>
        <a:srgbClr val="E2D7AC"/>
      </a:accent5>
      <a:accent6>
        <a:srgbClr val="566979"/>
      </a:accent6>
      <a:hlink>
        <a:srgbClr val="004B79"/>
      </a:hlink>
      <a:folHlink>
        <a:srgbClr val="7F181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si brändi_FIN.potx" id="{0CB8E7FA-19F0-41BB-AFDD-1D1C6418170D}" vid="{354AA4EF-59E2-4597-889D-9E3A8A385E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e80bf3e-afe5-4194-9a25-96509170acb3" xsi:nil="true"/>
    <lcf76f155ced4ddcb4097134ff3c332f xmlns="f2f2e769-890a-4faa-8914-3c7eb59ec82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D7CF32491F3F104E9AA479F1500C8576" ma:contentTypeVersion="19" ma:contentTypeDescription="Luo uusi asiakirja." ma:contentTypeScope="" ma:versionID="393ab10689d0adea276d04acc4a6f86b">
  <xsd:schema xmlns:xsd="http://www.w3.org/2001/XMLSchema" xmlns:xs="http://www.w3.org/2001/XMLSchema" xmlns:p="http://schemas.microsoft.com/office/2006/metadata/properties" xmlns:ns2="f2f2e769-890a-4faa-8914-3c7eb59ec823" xmlns:ns3="9e80bf3e-afe5-4194-9a25-96509170acb3" targetNamespace="http://schemas.microsoft.com/office/2006/metadata/properties" ma:root="true" ma:fieldsID="c7c8466540bcf5c5c191cdad6e0b3ff4" ns2:_="" ns3:_="">
    <xsd:import namespace="f2f2e769-890a-4faa-8914-3c7eb59ec823"/>
    <xsd:import namespace="9e80bf3e-afe5-4194-9a25-96509170ac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f2e769-890a-4faa-8914-3c7eb59ec8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Kuvien tunnisteet" ma:readOnly="false" ma:fieldId="{5cf76f15-5ced-4ddc-b409-7134ff3c332f}" ma:taxonomyMulti="true" ma:sspId="96f175c9-e67d-4b16-ad58-edcda44168a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80bf3e-afe5-4194-9a25-96509170acb3" elementFormDefault="qualified">
    <xsd:import namespace="http://schemas.microsoft.com/office/2006/documentManagement/types"/>
    <xsd:import namespace="http://schemas.microsoft.com/office/infopath/2007/PartnerControls"/>
    <xsd:element name="SharedWithUsers" ma:index="17"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Jakamisen tiedot" ma:internalName="SharedWithDetails" ma:readOnly="true">
      <xsd:simpleType>
        <xsd:restriction base="dms:Note">
          <xsd:maxLength value="255"/>
        </xsd:restriction>
      </xsd:simpleType>
    </xsd:element>
    <xsd:element name="TaxCatchAll" ma:index="21" nillable="true" ma:displayName="Taxonomy Catch All Column" ma:hidden="true" ma:list="{7aafa428-79d8-4131-8a09-4bc782ac00f3}" ma:internalName="TaxCatchAll" ma:showField="CatchAllData" ma:web="9e80bf3e-afe5-4194-9a25-96509170ac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9F3363-8BED-4EA6-9D37-0D68FD3B0EBE}">
  <ds:schemaRefs>
    <ds:schemaRef ds:uri="f2f2e769-890a-4faa-8914-3c7eb59ec823"/>
    <ds:schemaRef ds:uri="http://purl.org/dc/terms/"/>
    <ds:schemaRef ds:uri="http://www.w3.org/XML/1998/namespace"/>
    <ds:schemaRef ds:uri="http://purl.org/dc/elements/1.1/"/>
    <ds:schemaRef ds:uri="http://schemas.microsoft.com/office/2006/documentManagement/type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9e80bf3e-afe5-4194-9a25-96509170acb3"/>
  </ds:schemaRefs>
</ds:datastoreItem>
</file>

<file path=customXml/itemProps2.xml><?xml version="1.0" encoding="utf-8"?>
<ds:datastoreItem xmlns:ds="http://schemas.openxmlformats.org/officeDocument/2006/customXml" ds:itemID="{47029C9E-41BE-4498-BA37-709993F1BE14}">
  <ds:schemaRefs>
    <ds:schemaRef ds:uri="http://schemas.microsoft.com/sharepoint/v3/contenttype/forms"/>
  </ds:schemaRefs>
</ds:datastoreItem>
</file>

<file path=customXml/itemProps3.xml><?xml version="1.0" encoding="utf-8"?>
<ds:datastoreItem xmlns:ds="http://schemas.openxmlformats.org/officeDocument/2006/customXml" ds:itemID="{A54A2EB6-63A8-4057-A77D-17CF86546A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f2e769-890a-4faa-8914-3c7eb59ec823"/>
    <ds:schemaRef ds:uri="9e80bf3e-afe5-4194-9a25-96509170ac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1550</TotalTime>
  <Words>1196</Words>
  <Application>Microsoft Office PowerPoint</Application>
  <PresentationFormat>Laajakuva</PresentationFormat>
  <Paragraphs>230</Paragraphs>
  <Slides>23</Slides>
  <Notes>10</Notes>
  <HiddenSlides>0</HiddenSlides>
  <MMClips>0</MMClips>
  <ScaleCrop>false</ScaleCrop>
  <HeadingPairs>
    <vt:vector size="6" baseType="variant">
      <vt:variant>
        <vt:lpstr>Käytetyt fontit</vt:lpstr>
      </vt:variant>
      <vt:variant>
        <vt:i4>7</vt:i4>
      </vt:variant>
      <vt:variant>
        <vt:lpstr>Teema</vt:lpstr>
      </vt:variant>
      <vt:variant>
        <vt:i4>2</vt:i4>
      </vt:variant>
      <vt:variant>
        <vt:lpstr>Dian otsikot</vt:lpstr>
      </vt:variant>
      <vt:variant>
        <vt:i4>23</vt:i4>
      </vt:variant>
    </vt:vector>
  </HeadingPairs>
  <TitlesOfParts>
    <vt:vector size="32" baseType="lpstr">
      <vt:lpstr>Arial</vt:lpstr>
      <vt:lpstr>Calibri</vt:lpstr>
      <vt:lpstr>Georgia</vt:lpstr>
      <vt:lpstr>Symbol</vt:lpstr>
      <vt:lpstr>Symbol,Sans-Serif</vt:lpstr>
      <vt:lpstr>Times New Roman</vt:lpstr>
      <vt:lpstr>Wingdings</vt:lpstr>
      <vt:lpstr>SPR</vt:lpstr>
      <vt:lpstr>1_SPR</vt:lpstr>
      <vt:lpstr>Hämeen piirin toimintasuunnitelma vuodelle 2026</vt:lpstr>
      <vt:lpstr>Piirin tehtävänä on  SPR-asetuksen 2 ja 3 §:n säännöksiä sekä järjestön perusperiaatteita noudattaen:</vt:lpstr>
      <vt:lpstr>PowerPoint-esitys</vt:lpstr>
      <vt:lpstr>Paikallinen toiminta mahdollistaa Punaisen Ristin avun </vt:lpstr>
      <vt:lpstr>PowerPoint-esitys</vt:lpstr>
      <vt:lpstr>PowerPoint-esitys</vt:lpstr>
      <vt:lpstr>Painopisteet Hämeen piirissä 2026 </vt:lpstr>
      <vt:lpstr> Päätavoite 1 Apu löytyy läheltä Toimintalinjaus 2024-2026, s. 4</vt:lpstr>
      <vt:lpstr>Valmius</vt:lpstr>
      <vt:lpstr>Näillä toimenpiteillä vaikutamme vuonna 2026 siihen, että  apu löytyy läheltä</vt:lpstr>
      <vt:lpstr>Päätavoite 2. Hyvinvoivassa yhteisössä kaikki ovat mukana  Toimintalinjaus 2024-2026, s. 5-6</vt:lpstr>
      <vt:lpstr>Hyvinvoinnin ja terveyden edistäminen</vt:lpstr>
      <vt:lpstr>PowerPoint-esitys</vt:lpstr>
      <vt:lpstr>Nuoret mukana Punaisen Ristin toiminnassa </vt:lpstr>
      <vt:lpstr>Päätavoite 3. Luottamusta ja vastuullisuutta rakentava yhteiskunta Toimintalinjaus 2024-2026, s. 7 </vt:lpstr>
      <vt:lpstr>Näkyvästi inhimillisyyden puolesta</vt:lpstr>
      <vt:lpstr>PowerPoint-esitys</vt:lpstr>
      <vt:lpstr>PowerPoint-esitys</vt:lpstr>
      <vt:lpstr>Järjestötoiminta Toimintalinjaus 2024-2026 s. 7-9 “Näillä muutoksilla pääsemme tavoitteisiimme”</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Salminen Tuuli</dc:creator>
  <cp:lastModifiedBy>Välimaa Marjut</cp:lastModifiedBy>
  <cp:revision>43</cp:revision>
  <dcterms:created xsi:type="dcterms:W3CDTF">2022-01-20T10:13:04Z</dcterms:created>
  <dcterms:modified xsi:type="dcterms:W3CDTF">2026-04-14T08:19:45Z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0x010100D7CF32491F3F104E9AA479F1500C8576</vt:lpwstr>
  </property>
  <property fmtid="{D5CDD505-2E9C-101B-9397-08002B2CF9AE}" pid="3" name="MediaServiceImageTags">
    <vt:lpwstr/>
  </property>
  <property fmtid="{D5CDD505-2E9C-101B-9397-08002B2CF9AE}" pid="4" name="Order">
    <vt:lpwstr>220700.000000000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